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256" r:id="rId3"/>
    <p:sldId id="261" r:id="rId4"/>
    <p:sldId id="258" r:id="rId5"/>
    <p:sldId id="263" r:id="rId6"/>
    <p:sldId id="259" r:id="rId7"/>
    <p:sldId id="262" r:id="rId8"/>
    <p:sldId id="264" r:id="rId9"/>
    <p:sldId id="265" r:id="rId10"/>
    <p:sldId id="266" r:id="rId11"/>
    <p:sldId id="290" r:id="rId12"/>
    <p:sldId id="267" r:id="rId13"/>
    <p:sldId id="279" r:id="rId14"/>
    <p:sldId id="257" r:id="rId15"/>
    <p:sldId id="270" r:id="rId16"/>
    <p:sldId id="280" r:id="rId17"/>
    <p:sldId id="272" r:id="rId18"/>
    <p:sldId id="271" r:id="rId19"/>
    <p:sldId id="278" r:id="rId20"/>
    <p:sldId id="275" r:id="rId21"/>
    <p:sldId id="281" r:id="rId22"/>
    <p:sldId id="282" r:id="rId23"/>
    <p:sldId id="283" r:id="rId24"/>
    <p:sldId id="284" r:id="rId25"/>
    <p:sldId id="277" r:id="rId26"/>
    <p:sldId id="285" r:id="rId27"/>
    <p:sldId id="286" r:id="rId28"/>
    <p:sldId id="274" r:id="rId29"/>
    <p:sldId id="260" r:id="rId30"/>
    <p:sldId id="288"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850"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F5B5D-0B85-B308-5AC9-771D9A57A7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3071BF8-C5B2-7243-A418-8558E3135D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8E1C16-6307-F8D6-AD0A-CFCF99EDF14F}"/>
              </a:ext>
            </a:extLst>
          </p:cNvPr>
          <p:cNvSpPr>
            <a:spLocks noGrp="1"/>
          </p:cNvSpPr>
          <p:nvPr>
            <p:ph type="dt" sz="half" idx="10"/>
          </p:nvPr>
        </p:nvSpPr>
        <p:spPr/>
        <p:txBody>
          <a:bodyPr/>
          <a:lstStyle/>
          <a:p>
            <a:fld id="{D09780F4-0667-46D5-BC89-EB2686AA71B4}" type="datetimeFigureOut">
              <a:rPr lang="en-US" smtClean="0"/>
              <a:t>1/30/2024</a:t>
            </a:fld>
            <a:endParaRPr lang="en-US"/>
          </a:p>
        </p:txBody>
      </p:sp>
      <p:sp>
        <p:nvSpPr>
          <p:cNvPr id="5" name="Footer Placeholder 4">
            <a:extLst>
              <a:ext uri="{FF2B5EF4-FFF2-40B4-BE49-F238E27FC236}">
                <a16:creationId xmlns:a16="http://schemas.microsoft.com/office/drawing/2014/main" id="{E28DCE7A-5FA7-8FB6-A0EB-04BC266FC7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851F09-4A3C-ED11-3025-16CD75A3E85E}"/>
              </a:ext>
            </a:extLst>
          </p:cNvPr>
          <p:cNvSpPr>
            <a:spLocks noGrp="1"/>
          </p:cNvSpPr>
          <p:nvPr>
            <p:ph type="sldNum" sz="quarter" idx="12"/>
          </p:nvPr>
        </p:nvSpPr>
        <p:spPr/>
        <p:txBody>
          <a:bodyPr/>
          <a:lstStyle/>
          <a:p>
            <a:fld id="{A801646F-EE12-4E18-B7CD-8623C09887EB}" type="slidenum">
              <a:rPr lang="en-US" smtClean="0"/>
              <a:t>‹#›</a:t>
            </a:fld>
            <a:endParaRPr lang="en-US"/>
          </a:p>
        </p:txBody>
      </p:sp>
    </p:spTree>
    <p:extLst>
      <p:ext uri="{BB962C8B-B14F-4D97-AF65-F5344CB8AC3E}">
        <p14:creationId xmlns:p14="http://schemas.microsoft.com/office/powerpoint/2010/main" val="2603287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DCD75-9738-8AB1-D049-037D637E1E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ECA4DB-A4DF-B9BA-50A3-ED3F8ECD3F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E8C11-4852-C144-773F-D5C6F049E21D}"/>
              </a:ext>
            </a:extLst>
          </p:cNvPr>
          <p:cNvSpPr>
            <a:spLocks noGrp="1"/>
          </p:cNvSpPr>
          <p:nvPr>
            <p:ph type="dt" sz="half" idx="10"/>
          </p:nvPr>
        </p:nvSpPr>
        <p:spPr/>
        <p:txBody>
          <a:bodyPr/>
          <a:lstStyle/>
          <a:p>
            <a:fld id="{D09780F4-0667-46D5-BC89-EB2686AA71B4}" type="datetimeFigureOut">
              <a:rPr lang="en-US" smtClean="0"/>
              <a:t>1/30/2024</a:t>
            </a:fld>
            <a:endParaRPr lang="en-US"/>
          </a:p>
        </p:txBody>
      </p:sp>
      <p:sp>
        <p:nvSpPr>
          <p:cNvPr id="5" name="Footer Placeholder 4">
            <a:extLst>
              <a:ext uri="{FF2B5EF4-FFF2-40B4-BE49-F238E27FC236}">
                <a16:creationId xmlns:a16="http://schemas.microsoft.com/office/drawing/2014/main" id="{98CAC6C5-CCE2-F29B-3549-F93A138265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AD4436-E7E0-9EBB-0F2A-143B16EEE4B2}"/>
              </a:ext>
            </a:extLst>
          </p:cNvPr>
          <p:cNvSpPr>
            <a:spLocks noGrp="1"/>
          </p:cNvSpPr>
          <p:nvPr>
            <p:ph type="sldNum" sz="quarter" idx="12"/>
          </p:nvPr>
        </p:nvSpPr>
        <p:spPr/>
        <p:txBody>
          <a:bodyPr/>
          <a:lstStyle/>
          <a:p>
            <a:fld id="{A801646F-EE12-4E18-B7CD-8623C09887EB}" type="slidenum">
              <a:rPr lang="en-US" smtClean="0"/>
              <a:t>‹#›</a:t>
            </a:fld>
            <a:endParaRPr lang="en-US"/>
          </a:p>
        </p:txBody>
      </p:sp>
    </p:spTree>
    <p:extLst>
      <p:ext uri="{BB962C8B-B14F-4D97-AF65-F5344CB8AC3E}">
        <p14:creationId xmlns:p14="http://schemas.microsoft.com/office/powerpoint/2010/main" val="1805276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3B2809-9180-1501-F16B-8F5762CEEC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B33736-3DE1-65D9-4EC5-339649454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798D66-38D4-210F-6A94-8C19F0CC04BB}"/>
              </a:ext>
            </a:extLst>
          </p:cNvPr>
          <p:cNvSpPr>
            <a:spLocks noGrp="1"/>
          </p:cNvSpPr>
          <p:nvPr>
            <p:ph type="dt" sz="half" idx="10"/>
          </p:nvPr>
        </p:nvSpPr>
        <p:spPr/>
        <p:txBody>
          <a:bodyPr/>
          <a:lstStyle/>
          <a:p>
            <a:fld id="{D09780F4-0667-46D5-BC89-EB2686AA71B4}" type="datetimeFigureOut">
              <a:rPr lang="en-US" smtClean="0"/>
              <a:t>1/30/2024</a:t>
            </a:fld>
            <a:endParaRPr lang="en-US"/>
          </a:p>
        </p:txBody>
      </p:sp>
      <p:sp>
        <p:nvSpPr>
          <p:cNvPr id="5" name="Footer Placeholder 4">
            <a:extLst>
              <a:ext uri="{FF2B5EF4-FFF2-40B4-BE49-F238E27FC236}">
                <a16:creationId xmlns:a16="http://schemas.microsoft.com/office/drawing/2014/main" id="{1C74921F-DC49-F34B-ACB1-59A1B2C701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62422C-7667-6F64-8410-C39E0BF49636}"/>
              </a:ext>
            </a:extLst>
          </p:cNvPr>
          <p:cNvSpPr>
            <a:spLocks noGrp="1"/>
          </p:cNvSpPr>
          <p:nvPr>
            <p:ph type="sldNum" sz="quarter" idx="12"/>
          </p:nvPr>
        </p:nvSpPr>
        <p:spPr/>
        <p:txBody>
          <a:bodyPr/>
          <a:lstStyle/>
          <a:p>
            <a:fld id="{A801646F-EE12-4E18-B7CD-8623C09887EB}" type="slidenum">
              <a:rPr lang="en-US" smtClean="0"/>
              <a:t>‹#›</a:t>
            </a:fld>
            <a:endParaRPr lang="en-US"/>
          </a:p>
        </p:txBody>
      </p:sp>
    </p:spTree>
    <p:extLst>
      <p:ext uri="{BB962C8B-B14F-4D97-AF65-F5344CB8AC3E}">
        <p14:creationId xmlns:p14="http://schemas.microsoft.com/office/powerpoint/2010/main" val="55547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E1E5A-1C59-F56D-7BB9-2170ED7CD4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BD10E4-ED41-9AA0-F7DD-49C9079616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F6C88-F0E2-39CC-2FB6-2B0E39F425DF}"/>
              </a:ext>
            </a:extLst>
          </p:cNvPr>
          <p:cNvSpPr>
            <a:spLocks noGrp="1"/>
          </p:cNvSpPr>
          <p:nvPr>
            <p:ph type="dt" sz="half" idx="10"/>
          </p:nvPr>
        </p:nvSpPr>
        <p:spPr/>
        <p:txBody>
          <a:bodyPr/>
          <a:lstStyle/>
          <a:p>
            <a:fld id="{D09780F4-0667-46D5-BC89-EB2686AA71B4}" type="datetimeFigureOut">
              <a:rPr lang="en-US" smtClean="0"/>
              <a:t>1/30/2024</a:t>
            </a:fld>
            <a:endParaRPr lang="en-US"/>
          </a:p>
        </p:txBody>
      </p:sp>
      <p:sp>
        <p:nvSpPr>
          <p:cNvPr id="5" name="Footer Placeholder 4">
            <a:extLst>
              <a:ext uri="{FF2B5EF4-FFF2-40B4-BE49-F238E27FC236}">
                <a16:creationId xmlns:a16="http://schemas.microsoft.com/office/drawing/2014/main" id="{A6F27523-D712-704C-E1D5-F2C18423BD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FFB40B-2323-B98D-2EC3-D2A5FD62B6AD}"/>
              </a:ext>
            </a:extLst>
          </p:cNvPr>
          <p:cNvSpPr>
            <a:spLocks noGrp="1"/>
          </p:cNvSpPr>
          <p:nvPr>
            <p:ph type="sldNum" sz="quarter" idx="12"/>
          </p:nvPr>
        </p:nvSpPr>
        <p:spPr/>
        <p:txBody>
          <a:bodyPr/>
          <a:lstStyle/>
          <a:p>
            <a:fld id="{A801646F-EE12-4E18-B7CD-8623C09887EB}" type="slidenum">
              <a:rPr lang="en-US" smtClean="0"/>
              <a:t>‹#›</a:t>
            </a:fld>
            <a:endParaRPr lang="en-US"/>
          </a:p>
        </p:txBody>
      </p:sp>
    </p:spTree>
    <p:extLst>
      <p:ext uri="{BB962C8B-B14F-4D97-AF65-F5344CB8AC3E}">
        <p14:creationId xmlns:p14="http://schemas.microsoft.com/office/powerpoint/2010/main" val="3804058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19D0F-3D17-CA94-5D03-9FC9451EE4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0C84A8-1CB1-F71E-329F-027127DD95E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B24E9F-7672-25D9-8F75-473B5D412A09}"/>
              </a:ext>
            </a:extLst>
          </p:cNvPr>
          <p:cNvSpPr>
            <a:spLocks noGrp="1"/>
          </p:cNvSpPr>
          <p:nvPr>
            <p:ph type="dt" sz="half" idx="10"/>
          </p:nvPr>
        </p:nvSpPr>
        <p:spPr/>
        <p:txBody>
          <a:bodyPr/>
          <a:lstStyle/>
          <a:p>
            <a:fld id="{D09780F4-0667-46D5-BC89-EB2686AA71B4}" type="datetimeFigureOut">
              <a:rPr lang="en-US" smtClean="0"/>
              <a:t>1/30/2024</a:t>
            </a:fld>
            <a:endParaRPr lang="en-US"/>
          </a:p>
        </p:txBody>
      </p:sp>
      <p:sp>
        <p:nvSpPr>
          <p:cNvPr id="5" name="Footer Placeholder 4">
            <a:extLst>
              <a:ext uri="{FF2B5EF4-FFF2-40B4-BE49-F238E27FC236}">
                <a16:creationId xmlns:a16="http://schemas.microsoft.com/office/drawing/2014/main" id="{A82A6EA7-0E02-A05C-3C90-E94A86F011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F11BDD-5A60-0D8F-9801-49AC30D7EF74}"/>
              </a:ext>
            </a:extLst>
          </p:cNvPr>
          <p:cNvSpPr>
            <a:spLocks noGrp="1"/>
          </p:cNvSpPr>
          <p:nvPr>
            <p:ph type="sldNum" sz="quarter" idx="12"/>
          </p:nvPr>
        </p:nvSpPr>
        <p:spPr/>
        <p:txBody>
          <a:bodyPr/>
          <a:lstStyle/>
          <a:p>
            <a:fld id="{A801646F-EE12-4E18-B7CD-8623C09887EB}" type="slidenum">
              <a:rPr lang="en-US" smtClean="0"/>
              <a:t>‹#›</a:t>
            </a:fld>
            <a:endParaRPr lang="en-US"/>
          </a:p>
        </p:txBody>
      </p:sp>
    </p:spTree>
    <p:extLst>
      <p:ext uri="{BB962C8B-B14F-4D97-AF65-F5344CB8AC3E}">
        <p14:creationId xmlns:p14="http://schemas.microsoft.com/office/powerpoint/2010/main" val="1787398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4396F-4329-19AC-4A7B-80B50706B0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A47DA0-9A13-F1CE-5FA3-E293E45406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79FB90-3A24-A48D-4371-803DFE02AE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0E320A9-6B26-F83E-9B0B-BEC7539D9222}"/>
              </a:ext>
            </a:extLst>
          </p:cNvPr>
          <p:cNvSpPr>
            <a:spLocks noGrp="1"/>
          </p:cNvSpPr>
          <p:nvPr>
            <p:ph type="dt" sz="half" idx="10"/>
          </p:nvPr>
        </p:nvSpPr>
        <p:spPr/>
        <p:txBody>
          <a:bodyPr/>
          <a:lstStyle/>
          <a:p>
            <a:fld id="{D09780F4-0667-46D5-BC89-EB2686AA71B4}" type="datetimeFigureOut">
              <a:rPr lang="en-US" smtClean="0"/>
              <a:t>1/30/2024</a:t>
            </a:fld>
            <a:endParaRPr lang="en-US"/>
          </a:p>
        </p:txBody>
      </p:sp>
      <p:sp>
        <p:nvSpPr>
          <p:cNvPr id="6" name="Footer Placeholder 5">
            <a:extLst>
              <a:ext uri="{FF2B5EF4-FFF2-40B4-BE49-F238E27FC236}">
                <a16:creationId xmlns:a16="http://schemas.microsoft.com/office/drawing/2014/main" id="{E00DEC5B-8532-1EF0-B7D2-C6CA31595C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9787DB-0058-7889-146E-C53F84B2DCD9}"/>
              </a:ext>
            </a:extLst>
          </p:cNvPr>
          <p:cNvSpPr>
            <a:spLocks noGrp="1"/>
          </p:cNvSpPr>
          <p:nvPr>
            <p:ph type="sldNum" sz="quarter" idx="12"/>
          </p:nvPr>
        </p:nvSpPr>
        <p:spPr/>
        <p:txBody>
          <a:bodyPr/>
          <a:lstStyle/>
          <a:p>
            <a:fld id="{A801646F-EE12-4E18-B7CD-8623C09887EB}" type="slidenum">
              <a:rPr lang="en-US" smtClean="0"/>
              <a:t>‹#›</a:t>
            </a:fld>
            <a:endParaRPr lang="en-US"/>
          </a:p>
        </p:txBody>
      </p:sp>
    </p:spTree>
    <p:extLst>
      <p:ext uri="{BB962C8B-B14F-4D97-AF65-F5344CB8AC3E}">
        <p14:creationId xmlns:p14="http://schemas.microsoft.com/office/powerpoint/2010/main" val="807595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A6091-D7B5-5684-D95D-2A401A8AC62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3A3FB7E-E9B0-DE3E-CD32-3178E0DAD0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63C6B7-49B5-B467-6E50-DFFEFCBB70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2A2CF91-048E-0D05-6BAC-BA13973FCA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36C1B6-36BB-01A8-202F-A1C18CDE918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76D025B-8E97-B242-D1B3-75AD97AB275F}"/>
              </a:ext>
            </a:extLst>
          </p:cNvPr>
          <p:cNvSpPr>
            <a:spLocks noGrp="1"/>
          </p:cNvSpPr>
          <p:nvPr>
            <p:ph type="dt" sz="half" idx="10"/>
          </p:nvPr>
        </p:nvSpPr>
        <p:spPr/>
        <p:txBody>
          <a:bodyPr/>
          <a:lstStyle/>
          <a:p>
            <a:fld id="{D09780F4-0667-46D5-BC89-EB2686AA71B4}" type="datetimeFigureOut">
              <a:rPr lang="en-US" smtClean="0"/>
              <a:t>1/30/2024</a:t>
            </a:fld>
            <a:endParaRPr lang="en-US"/>
          </a:p>
        </p:txBody>
      </p:sp>
      <p:sp>
        <p:nvSpPr>
          <p:cNvPr id="8" name="Footer Placeholder 7">
            <a:extLst>
              <a:ext uri="{FF2B5EF4-FFF2-40B4-BE49-F238E27FC236}">
                <a16:creationId xmlns:a16="http://schemas.microsoft.com/office/drawing/2014/main" id="{1BA253E4-F25D-4470-53DC-AC30C08203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18CEF6E-8893-426D-1A02-0B82A4C686D0}"/>
              </a:ext>
            </a:extLst>
          </p:cNvPr>
          <p:cNvSpPr>
            <a:spLocks noGrp="1"/>
          </p:cNvSpPr>
          <p:nvPr>
            <p:ph type="sldNum" sz="quarter" idx="12"/>
          </p:nvPr>
        </p:nvSpPr>
        <p:spPr/>
        <p:txBody>
          <a:bodyPr/>
          <a:lstStyle/>
          <a:p>
            <a:fld id="{A801646F-EE12-4E18-B7CD-8623C09887EB}" type="slidenum">
              <a:rPr lang="en-US" smtClean="0"/>
              <a:t>‹#›</a:t>
            </a:fld>
            <a:endParaRPr lang="en-US"/>
          </a:p>
        </p:txBody>
      </p:sp>
    </p:spTree>
    <p:extLst>
      <p:ext uri="{BB962C8B-B14F-4D97-AF65-F5344CB8AC3E}">
        <p14:creationId xmlns:p14="http://schemas.microsoft.com/office/powerpoint/2010/main" val="4264823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04EDB-D6D8-FF55-A21C-092EFF30296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AA842B-C2D4-B096-E7EC-7D6C40513DAA}"/>
              </a:ext>
            </a:extLst>
          </p:cNvPr>
          <p:cNvSpPr>
            <a:spLocks noGrp="1"/>
          </p:cNvSpPr>
          <p:nvPr>
            <p:ph type="dt" sz="half" idx="10"/>
          </p:nvPr>
        </p:nvSpPr>
        <p:spPr/>
        <p:txBody>
          <a:bodyPr/>
          <a:lstStyle/>
          <a:p>
            <a:fld id="{D09780F4-0667-46D5-BC89-EB2686AA71B4}" type="datetimeFigureOut">
              <a:rPr lang="en-US" smtClean="0"/>
              <a:t>1/30/2024</a:t>
            </a:fld>
            <a:endParaRPr lang="en-US"/>
          </a:p>
        </p:txBody>
      </p:sp>
      <p:sp>
        <p:nvSpPr>
          <p:cNvPr id="4" name="Footer Placeholder 3">
            <a:extLst>
              <a:ext uri="{FF2B5EF4-FFF2-40B4-BE49-F238E27FC236}">
                <a16:creationId xmlns:a16="http://schemas.microsoft.com/office/drawing/2014/main" id="{B893007F-9648-7C77-D523-72B4EF984B1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164C2E7-33EC-5700-D484-6BBD7FAF9EBC}"/>
              </a:ext>
            </a:extLst>
          </p:cNvPr>
          <p:cNvSpPr>
            <a:spLocks noGrp="1"/>
          </p:cNvSpPr>
          <p:nvPr>
            <p:ph type="sldNum" sz="quarter" idx="12"/>
          </p:nvPr>
        </p:nvSpPr>
        <p:spPr/>
        <p:txBody>
          <a:bodyPr/>
          <a:lstStyle/>
          <a:p>
            <a:fld id="{A801646F-EE12-4E18-B7CD-8623C09887EB}" type="slidenum">
              <a:rPr lang="en-US" smtClean="0"/>
              <a:t>‹#›</a:t>
            </a:fld>
            <a:endParaRPr lang="en-US"/>
          </a:p>
        </p:txBody>
      </p:sp>
    </p:spTree>
    <p:extLst>
      <p:ext uri="{BB962C8B-B14F-4D97-AF65-F5344CB8AC3E}">
        <p14:creationId xmlns:p14="http://schemas.microsoft.com/office/powerpoint/2010/main" val="24385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7C0927-3575-D9DB-3FD8-3D205B1B55A5}"/>
              </a:ext>
            </a:extLst>
          </p:cNvPr>
          <p:cNvSpPr>
            <a:spLocks noGrp="1"/>
          </p:cNvSpPr>
          <p:nvPr>
            <p:ph type="dt" sz="half" idx="10"/>
          </p:nvPr>
        </p:nvSpPr>
        <p:spPr/>
        <p:txBody>
          <a:bodyPr/>
          <a:lstStyle/>
          <a:p>
            <a:fld id="{D09780F4-0667-46D5-BC89-EB2686AA71B4}" type="datetimeFigureOut">
              <a:rPr lang="en-US" smtClean="0"/>
              <a:t>1/30/2024</a:t>
            </a:fld>
            <a:endParaRPr lang="en-US"/>
          </a:p>
        </p:txBody>
      </p:sp>
      <p:sp>
        <p:nvSpPr>
          <p:cNvPr id="3" name="Footer Placeholder 2">
            <a:extLst>
              <a:ext uri="{FF2B5EF4-FFF2-40B4-BE49-F238E27FC236}">
                <a16:creationId xmlns:a16="http://schemas.microsoft.com/office/drawing/2014/main" id="{A4A3DC3D-BF0F-94EE-1456-89D26632E5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4BF19CE-C7D0-9320-FD19-D324F0A531B3}"/>
              </a:ext>
            </a:extLst>
          </p:cNvPr>
          <p:cNvSpPr>
            <a:spLocks noGrp="1"/>
          </p:cNvSpPr>
          <p:nvPr>
            <p:ph type="sldNum" sz="quarter" idx="12"/>
          </p:nvPr>
        </p:nvSpPr>
        <p:spPr/>
        <p:txBody>
          <a:bodyPr/>
          <a:lstStyle/>
          <a:p>
            <a:fld id="{A801646F-EE12-4E18-B7CD-8623C09887EB}" type="slidenum">
              <a:rPr lang="en-US" smtClean="0"/>
              <a:t>‹#›</a:t>
            </a:fld>
            <a:endParaRPr lang="en-US"/>
          </a:p>
        </p:txBody>
      </p:sp>
    </p:spTree>
    <p:extLst>
      <p:ext uri="{BB962C8B-B14F-4D97-AF65-F5344CB8AC3E}">
        <p14:creationId xmlns:p14="http://schemas.microsoft.com/office/powerpoint/2010/main" val="2331946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592EB-6765-4F33-FE66-A940AB3C5F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A55E6F-B428-9996-0042-CCB0115AAA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8821CC-6043-11C3-CB56-27B6CB430E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1AD993-AD35-1593-0923-D5317915683E}"/>
              </a:ext>
            </a:extLst>
          </p:cNvPr>
          <p:cNvSpPr>
            <a:spLocks noGrp="1"/>
          </p:cNvSpPr>
          <p:nvPr>
            <p:ph type="dt" sz="half" idx="10"/>
          </p:nvPr>
        </p:nvSpPr>
        <p:spPr/>
        <p:txBody>
          <a:bodyPr/>
          <a:lstStyle/>
          <a:p>
            <a:fld id="{D09780F4-0667-46D5-BC89-EB2686AA71B4}" type="datetimeFigureOut">
              <a:rPr lang="en-US" smtClean="0"/>
              <a:t>1/30/2024</a:t>
            </a:fld>
            <a:endParaRPr lang="en-US"/>
          </a:p>
        </p:txBody>
      </p:sp>
      <p:sp>
        <p:nvSpPr>
          <p:cNvPr id="6" name="Footer Placeholder 5">
            <a:extLst>
              <a:ext uri="{FF2B5EF4-FFF2-40B4-BE49-F238E27FC236}">
                <a16:creationId xmlns:a16="http://schemas.microsoft.com/office/drawing/2014/main" id="{E5D72E8A-5BEC-E7DD-1C7E-26DBBB6084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89406D-53F9-57BD-2180-E38BA3DF5A5D}"/>
              </a:ext>
            </a:extLst>
          </p:cNvPr>
          <p:cNvSpPr>
            <a:spLocks noGrp="1"/>
          </p:cNvSpPr>
          <p:nvPr>
            <p:ph type="sldNum" sz="quarter" idx="12"/>
          </p:nvPr>
        </p:nvSpPr>
        <p:spPr/>
        <p:txBody>
          <a:bodyPr/>
          <a:lstStyle/>
          <a:p>
            <a:fld id="{A801646F-EE12-4E18-B7CD-8623C09887EB}" type="slidenum">
              <a:rPr lang="en-US" smtClean="0"/>
              <a:t>‹#›</a:t>
            </a:fld>
            <a:endParaRPr lang="en-US"/>
          </a:p>
        </p:txBody>
      </p:sp>
    </p:spTree>
    <p:extLst>
      <p:ext uri="{BB962C8B-B14F-4D97-AF65-F5344CB8AC3E}">
        <p14:creationId xmlns:p14="http://schemas.microsoft.com/office/powerpoint/2010/main" val="2434249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3918-FC57-FE74-ABF8-FEB4135F4B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58FD7A-5CA7-E39A-BE17-645D8C0A1F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36834D3-02FF-A118-52DE-8E9724F2E5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EBBA97-A4A5-6F13-0F0F-1551FE888967}"/>
              </a:ext>
            </a:extLst>
          </p:cNvPr>
          <p:cNvSpPr>
            <a:spLocks noGrp="1"/>
          </p:cNvSpPr>
          <p:nvPr>
            <p:ph type="dt" sz="half" idx="10"/>
          </p:nvPr>
        </p:nvSpPr>
        <p:spPr/>
        <p:txBody>
          <a:bodyPr/>
          <a:lstStyle/>
          <a:p>
            <a:fld id="{D09780F4-0667-46D5-BC89-EB2686AA71B4}" type="datetimeFigureOut">
              <a:rPr lang="en-US" smtClean="0"/>
              <a:t>1/30/2024</a:t>
            </a:fld>
            <a:endParaRPr lang="en-US"/>
          </a:p>
        </p:txBody>
      </p:sp>
      <p:sp>
        <p:nvSpPr>
          <p:cNvPr id="6" name="Footer Placeholder 5">
            <a:extLst>
              <a:ext uri="{FF2B5EF4-FFF2-40B4-BE49-F238E27FC236}">
                <a16:creationId xmlns:a16="http://schemas.microsoft.com/office/drawing/2014/main" id="{7EA1E99A-8740-BF22-A345-2FCCC82BDE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99FF7B-D8FE-37E7-1D8D-D5A5316A0675}"/>
              </a:ext>
            </a:extLst>
          </p:cNvPr>
          <p:cNvSpPr>
            <a:spLocks noGrp="1"/>
          </p:cNvSpPr>
          <p:nvPr>
            <p:ph type="sldNum" sz="quarter" idx="12"/>
          </p:nvPr>
        </p:nvSpPr>
        <p:spPr/>
        <p:txBody>
          <a:bodyPr/>
          <a:lstStyle/>
          <a:p>
            <a:fld id="{A801646F-EE12-4E18-B7CD-8623C09887EB}" type="slidenum">
              <a:rPr lang="en-US" smtClean="0"/>
              <a:t>‹#›</a:t>
            </a:fld>
            <a:endParaRPr lang="en-US"/>
          </a:p>
        </p:txBody>
      </p:sp>
    </p:spTree>
    <p:extLst>
      <p:ext uri="{BB962C8B-B14F-4D97-AF65-F5344CB8AC3E}">
        <p14:creationId xmlns:p14="http://schemas.microsoft.com/office/powerpoint/2010/main" val="356501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EF4FD0-D640-356A-10EF-0298EA4188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72DD9F-F70E-2A1E-A8DC-05491B21B5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BDCDA6-69A6-CEC1-36E0-DE6A433E1C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09780F4-0667-46D5-BC89-EB2686AA71B4}" type="datetimeFigureOut">
              <a:rPr lang="en-US" smtClean="0"/>
              <a:t>1/30/2024</a:t>
            </a:fld>
            <a:endParaRPr lang="en-US"/>
          </a:p>
        </p:txBody>
      </p:sp>
      <p:sp>
        <p:nvSpPr>
          <p:cNvPr id="5" name="Footer Placeholder 4">
            <a:extLst>
              <a:ext uri="{FF2B5EF4-FFF2-40B4-BE49-F238E27FC236}">
                <a16:creationId xmlns:a16="http://schemas.microsoft.com/office/drawing/2014/main" id="{78154EF3-C6D6-8AB5-4F94-BCFED8C64F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9A15ED3-3269-8271-9C55-01041990AE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801646F-EE12-4E18-B7CD-8623C09887EB}" type="slidenum">
              <a:rPr lang="en-US" smtClean="0"/>
              <a:t>‹#›</a:t>
            </a:fld>
            <a:endParaRPr lang="en-US"/>
          </a:p>
        </p:txBody>
      </p:sp>
    </p:spTree>
    <p:extLst>
      <p:ext uri="{BB962C8B-B14F-4D97-AF65-F5344CB8AC3E}">
        <p14:creationId xmlns:p14="http://schemas.microsoft.com/office/powerpoint/2010/main" val="1536768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askleo.com/what-is-facebook-fan-friday/" TargetMode="External"/><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publicdomainpictures.net/view-image.php?image=222897&amp;picture=thank-you-nautilus-pompilius-text"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amazon.com/Power-Habit-What-Life-Business/dp/1400069289/ref=tmm_hrd_swatch_0?_encoding=UTF8&amp;qid=&amp;s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onlinemindfultherapy.com/2020/05/" TargetMode="External"/><Relationship Id="rId2" Type="http://schemas.openxmlformats.org/officeDocument/2006/relationships/hyperlink" Target="https://www.onlinemindfultherapy.com/author/online-mindful-therapy/" TargetMode="External"/><Relationship Id="rId1" Type="http://schemas.openxmlformats.org/officeDocument/2006/relationships/slideLayout" Target="../slideLayouts/slideLayout2.xml"/><Relationship Id="rId5" Type="http://schemas.openxmlformats.org/officeDocument/2006/relationships/hyperlink" Target="https://r.search.yahoo.com/_ylt=AwrFDwk_x7llRL0AlcQPxQt.;_ylu=Y29sbwNiZjEEcG9zAzMEdnRpZAMEc2VjA3Ny/RV=2/RE=1706702784/RO=10/RU=https%3a%2f%2fwww.forbes.com%2fsites%2fjasonselk%2f2013%2f04%2f15%2fhabit-formation-the-21-day-myth%2f/RK=2/RS=WZhPxbbplhib9_Loj43yP.nBjJs-" TargetMode="External"/><Relationship Id="rId4" Type="http://schemas.openxmlformats.org/officeDocument/2006/relationships/hyperlink" Target="https://www.onlinemindfultherapy.com/wellnes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psychologydictionary.org/author/pam/" TargetMode="External"/><Relationship Id="rId2" Type="http://schemas.openxmlformats.org/officeDocument/2006/relationships/hyperlink" Target="https://psychologydictionary.org/respons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ositivepsychology.com/assertiveness/" TargetMode="External"/><Relationship Id="rId2" Type="http://schemas.openxmlformats.org/officeDocument/2006/relationships/hyperlink" Target="https://positivepsychology.com/self-care-activities-group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4" name="Rectangle 1033">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Freeform: Shape 1032">
            <a:extLst>
              <a:ext uri="{FF2B5EF4-FFF2-40B4-BE49-F238E27FC236}">
                <a16:creationId xmlns:a16="http://schemas.microsoft.com/office/drawing/2014/main" id="{17A7F34E-D418-47E2-9F86-2C45BBC312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35" name="Right Triangle 1034">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a:extLst>
              <a:ext uri="{FF2B5EF4-FFF2-40B4-BE49-F238E27FC236}">
                <a16:creationId xmlns:a16="http://schemas.microsoft.com/office/drawing/2014/main" id="{FD60D7D4-5446-9864-D033-53C001CC36B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101017" y="918546"/>
            <a:ext cx="7469001" cy="49793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6285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B18AD-E44D-276C-A08B-A058D715181B}"/>
              </a:ext>
            </a:extLst>
          </p:cNvPr>
          <p:cNvSpPr>
            <a:spLocks noGrp="1"/>
          </p:cNvSpPr>
          <p:nvPr>
            <p:ph type="title"/>
          </p:nvPr>
        </p:nvSpPr>
        <p:spPr/>
        <p:txBody>
          <a:bodyPr>
            <a:normAutofit fontScale="90000"/>
          </a:bodyPr>
          <a:lstStyle/>
          <a:p>
            <a:br>
              <a:rPr lang="en-US" sz="2200" b="1" dirty="0">
                <a:solidFill>
                  <a:srgbClr val="000000"/>
                </a:solidFill>
                <a:effectLst/>
                <a:latin typeface="Bookman Old Style" panose="02050604050505020204" pitchFamily="18" charset="0"/>
                <a:ea typeface="Times New Roman" panose="02020603050405020304" pitchFamily="18" charset="0"/>
              </a:rPr>
            </a:br>
            <a:br>
              <a:rPr lang="en-US" sz="2200" b="1" dirty="0">
                <a:solidFill>
                  <a:srgbClr val="000000"/>
                </a:solidFill>
                <a:effectLst/>
                <a:latin typeface="Bookman Old Style" panose="02050604050505020204" pitchFamily="18" charset="0"/>
                <a:ea typeface="Times New Roman" panose="02020603050405020304" pitchFamily="18" charset="0"/>
              </a:rPr>
            </a:br>
            <a:br>
              <a:rPr lang="en-US" sz="2200" b="1" dirty="0">
                <a:solidFill>
                  <a:srgbClr val="000000"/>
                </a:solidFill>
                <a:effectLst/>
                <a:latin typeface="Bookman Old Style" panose="02050604050505020204" pitchFamily="18" charset="0"/>
                <a:ea typeface="Times New Roman" panose="02020603050405020304" pitchFamily="18" charset="0"/>
              </a:rPr>
            </a:br>
            <a:r>
              <a:rPr lang="en-US" sz="2200" b="1" dirty="0">
                <a:solidFill>
                  <a:srgbClr val="000000"/>
                </a:solidFill>
                <a:effectLst/>
                <a:latin typeface="Bookman Old Style" panose="02050604050505020204" pitchFamily="18" charset="0"/>
                <a:ea typeface="Times New Roman" panose="02020603050405020304" pitchFamily="18" charset="0"/>
              </a:rPr>
              <a:t>How long does it take to change a behavior? </a:t>
            </a:r>
            <a:br>
              <a:rPr lang="en-US" sz="44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DDBD2C0-8B59-2FF8-F52C-6EA42208E46E}"/>
              </a:ext>
            </a:extLst>
          </p:cNvPr>
          <p:cNvSpPr>
            <a:spLocks noGrp="1"/>
          </p:cNvSpPr>
          <p:nvPr>
            <p:ph idx="1"/>
          </p:nvPr>
        </p:nvSpPr>
        <p:spPr/>
        <p:txBody>
          <a:bodyPr>
            <a:normAutofit/>
          </a:bodyPr>
          <a:lstStyle/>
          <a:p>
            <a:pPr marL="0" marR="0">
              <a:lnSpc>
                <a:spcPct val="107000"/>
              </a:lnSpc>
              <a:spcBef>
                <a:spcPts val="0"/>
              </a:spcBef>
              <a:spcAft>
                <a:spcPts val="800"/>
              </a:spcAft>
            </a:pPr>
            <a:r>
              <a:rPr lang="en-US" sz="1800" kern="100" dirty="0">
                <a:effectLst/>
                <a:latin typeface="Bookman Old Style" panose="02050604050505020204" pitchFamily="18" charset="0"/>
                <a:ea typeface="Aptos" panose="020B0004020202020204" pitchFamily="34" charset="0"/>
                <a:cs typeface="Times New Roman" panose="02020603050405020304" pitchFamily="18" charset="0"/>
              </a:rPr>
              <a:t>It takes 21 days to form a new habit. True or false? </a:t>
            </a:r>
          </a:p>
          <a:p>
            <a:pPr marL="0" marR="0" indent="0">
              <a:lnSpc>
                <a:spcPct val="107000"/>
              </a:lnSpc>
              <a:spcBef>
                <a:spcPts val="0"/>
              </a:spcBef>
              <a:spcAft>
                <a:spcPts val="800"/>
              </a:spcAft>
              <a:buNone/>
            </a:pPr>
            <a:endParaRPr lang="en-US" sz="1800" kern="100" dirty="0">
              <a:effectLst/>
              <a:latin typeface="Bookman Old Style" panose="02050604050505020204" pitchFamily="18" charset="0"/>
              <a:ea typeface="Aptos" panose="020B0004020202020204" pitchFamily="34" charset="0"/>
              <a:cs typeface="Times New Roman" panose="02020603050405020304" pitchFamily="18" charset="0"/>
            </a:endParaRPr>
          </a:p>
          <a:p>
            <a:pPr marL="0" indent="0">
              <a:lnSpc>
                <a:spcPct val="107000"/>
              </a:lnSpc>
              <a:spcBef>
                <a:spcPts val="0"/>
              </a:spcBef>
              <a:spcAft>
                <a:spcPts val="800"/>
              </a:spcAft>
              <a:buNone/>
            </a:pPr>
            <a:r>
              <a:rPr lang="en-US" sz="1800" b="1" kern="100" dirty="0">
                <a:effectLst/>
                <a:latin typeface="Bookman Old Style" panose="02050604050505020204" pitchFamily="18" charset="0"/>
                <a:ea typeface="Aptos" panose="020B0004020202020204" pitchFamily="34" charset="0"/>
                <a:cs typeface="Times New Roman" panose="02020603050405020304" pitchFamily="18" charset="0"/>
              </a:rPr>
              <a:t>Myth</a:t>
            </a:r>
            <a:r>
              <a:rPr lang="en-US" sz="1800" kern="100" dirty="0">
                <a:effectLst/>
                <a:latin typeface="Bookman Old Style" panose="02050604050505020204" pitchFamily="18" charset="0"/>
                <a:ea typeface="Aptos" panose="020B0004020202020204" pitchFamily="34"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800" kern="100" dirty="0">
                <a:solidFill>
                  <a:srgbClr val="444444"/>
                </a:solidFill>
                <a:effectLst/>
                <a:latin typeface="+mj-lt"/>
                <a:ea typeface="Aptos" panose="020B0004020202020204" pitchFamily="34" charset="0"/>
                <a:cs typeface="Times New Roman" panose="02020603050405020304" pitchFamily="18" charset="0"/>
              </a:rPr>
              <a:t>The answer is: No. This is myth. It does not take  21 days to form a habit. It is a</a:t>
            </a:r>
          </a:p>
          <a:p>
            <a:pPr marL="0" marR="0" indent="0">
              <a:lnSpc>
                <a:spcPct val="107000"/>
              </a:lnSpc>
              <a:spcBef>
                <a:spcPts val="0"/>
              </a:spcBef>
              <a:spcAft>
                <a:spcPts val="800"/>
              </a:spcAft>
              <a:buNone/>
            </a:pPr>
            <a:r>
              <a:rPr lang="en-US" sz="1800" kern="100" dirty="0">
                <a:solidFill>
                  <a:srgbClr val="444444"/>
                </a:solidFill>
                <a:latin typeface="+mj-lt"/>
                <a:ea typeface="Aptos" panose="020B0004020202020204" pitchFamily="34" charset="0"/>
                <a:cs typeface="Times New Roman" panose="02020603050405020304" pitchFamily="18" charset="0"/>
              </a:rPr>
              <a:t>   </a:t>
            </a:r>
            <a:r>
              <a:rPr lang="en-US" sz="1800" kern="100" dirty="0">
                <a:solidFill>
                  <a:srgbClr val="444444"/>
                </a:solidFill>
                <a:effectLst/>
                <a:latin typeface="+mj-lt"/>
                <a:ea typeface="Aptos" panose="020B0004020202020204" pitchFamily="34" charset="0"/>
                <a:cs typeface="Times New Roman" panose="02020603050405020304" pitchFamily="18" charset="0"/>
              </a:rPr>
              <a:t>misconception of Dr. Maxwell Maltz’s work on self-image; who did not find that it takes 21</a:t>
            </a:r>
          </a:p>
          <a:p>
            <a:pPr marL="0" marR="0" indent="0">
              <a:lnSpc>
                <a:spcPct val="107000"/>
              </a:lnSpc>
              <a:spcBef>
                <a:spcPts val="0"/>
              </a:spcBef>
              <a:spcAft>
                <a:spcPts val="800"/>
              </a:spcAft>
              <a:buNone/>
            </a:pPr>
            <a:r>
              <a:rPr lang="en-US" sz="1800" kern="100" dirty="0">
                <a:solidFill>
                  <a:srgbClr val="444444"/>
                </a:solidFill>
                <a:effectLst/>
                <a:latin typeface="+mj-lt"/>
                <a:ea typeface="Aptos" panose="020B0004020202020204" pitchFamily="34" charset="0"/>
                <a:cs typeface="Times New Roman" panose="02020603050405020304" pitchFamily="18" charset="0"/>
              </a:rPr>
              <a:t>   days to complete a task and form a habit, but people wanted to believe it.   </a:t>
            </a:r>
          </a:p>
          <a:p>
            <a:pPr marL="0" marR="0" indent="0">
              <a:lnSpc>
                <a:spcPct val="107000"/>
              </a:lnSpc>
              <a:spcBef>
                <a:spcPts val="0"/>
              </a:spcBef>
              <a:spcAft>
                <a:spcPts val="800"/>
              </a:spcAft>
              <a:buNone/>
            </a:pPr>
            <a:endParaRPr lang="en-US" sz="1800" kern="100" dirty="0">
              <a:solidFill>
                <a:srgbClr val="444444"/>
              </a:solidFill>
              <a:effectLst/>
              <a:latin typeface="+mj-lt"/>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r>
              <a:rPr lang="en-US" sz="1800" kern="100" dirty="0">
                <a:solidFill>
                  <a:srgbClr val="444444"/>
                </a:solidFill>
                <a:latin typeface="+mj-lt"/>
                <a:ea typeface="Aptos" panose="020B0004020202020204" pitchFamily="34" charset="0"/>
                <a:cs typeface="Times New Roman" panose="02020603050405020304" pitchFamily="18" charset="0"/>
              </a:rPr>
              <a:t>    The duration </a:t>
            </a:r>
            <a:r>
              <a:rPr lang="en-US" sz="1800" kern="100" dirty="0">
                <a:solidFill>
                  <a:srgbClr val="444444"/>
                </a:solidFill>
                <a:effectLst/>
                <a:latin typeface="+mj-lt"/>
                <a:ea typeface="Aptos" panose="020B0004020202020204" pitchFamily="34" charset="0"/>
                <a:cs typeface="Times New Roman" panose="02020603050405020304" pitchFamily="18" charset="0"/>
              </a:rPr>
              <a:t>to form a habit varies from 18-254 days, or an average 66 days.</a:t>
            </a:r>
          </a:p>
          <a:p>
            <a:pPr marL="0" marR="0">
              <a:lnSpc>
                <a:spcPct val="107000"/>
              </a:lnSpc>
              <a:spcBef>
                <a:spcPts val="0"/>
              </a:spcBef>
              <a:spcAft>
                <a:spcPts val="800"/>
              </a:spcAft>
            </a:pPr>
            <a:r>
              <a:rPr lang="en-US" sz="1800" kern="100" dirty="0">
                <a:solidFill>
                  <a:srgbClr val="444444"/>
                </a:solidFill>
                <a:effectLst/>
                <a:latin typeface="+mj-lt"/>
                <a:ea typeface="Aptos" panose="020B0004020202020204" pitchFamily="34" charset="0"/>
                <a:cs typeface="Times New Roman" panose="02020603050405020304" pitchFamily="18" charset="0"/>
              </a:rPr>
              <a:t>It is unfortunate that the 21 days myth is believed by many people who become</a:t>
            </a:r>
          </a:p>
          <a:p>
            <a:pPr marL="0" marR="0" indent="0">
              <a:lnSpc>
                <a:spcPct val="107000"/>
              </a:lnSpc>
              <a:spcBef>
                <a:spcPts val="0"/>
              </a:spcBef>
              <a:spcAft>
                <a:spcPts val="800"/>
              </a:spcAft>
              <a:buNone/>
            </a:pPr>
            <a:r>
              <a:rPr lang="en-US" sz="1800" kern="100" dirty="0">
                <a:solidFill>
                  <a:srgbClr val="444444"/>
                </a:solidFill>
                <a:effectLst/>
                <a:latin typeface="+mj-lt"/>
                <a:ea typeface="Aptos" panose="020B0004020202020204" pitchFamily="34" charset="0"/>
                <a:cs typeface="Times New Roman" panose="02020603050405020304" pitchFamily="18" charset="0"/>
              </a:rPr>
              <a:t>   disappointed when it doesn’t work. </a:t>
            </a:r>
            <a:endParaRPr lang="en-US" sz="1800" kern="100" dirty="0">
              <a:effectLst/>
              <a:latin typeface="+mj-lt"/>
              <a:ea typeface="Aptos" panose="020B000402020202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724719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632F1-E190-97A3-5BC8-3CF5CFAAD74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87D0E06-FB62-B409-64DC-89A44D3940C4}"/>
              </a:ext>
            </a:extLst>
          </p:cNvPr>
          <p:cNvSpPr>
            <a:spLocks noGrp="1"/>
          </p:cNvSpPr>
          <p:nvPr>
            <p:ph idx="1"/>
          </p:nvPr>
        </p:nvSpPr>
        <p:spPr/>
        <p:txBody>
          <a:bodyPr/>
          <a:lstStyle/>
          <a:p>
            <a:pPr marL="0" marR="0">
              <a:lnSpc>
                <a:spcPct val="107000"/>
              </a:lnSpc>
              <a:spcBef>
                <a:spcPts val="0"/>
              </a:spcBef>
              <a:spcAft>
                <a:spcPts val="800"/>
              </a:spcAft>
            </a:pPr>
            <a:r>
              <a:rPr lang="en-US" sz="2800" kern="100" dirty="0">
                <a:solidFill>
                  <a:srgbClr val="444444"/>
                </a:solidFill>
                <a:effectLst/>
                <a:latin typeface="Bookman Old Style" panose="02050604050505020204" pitchFamily="18" charset="0"/>
                <a:ea typeface="Aptos" panose="020B0004020202020204" pitchFamily="34" charset="0"/>
                <a:cs typeface="Times New Roman" panose="02020603050405020304" pitchFamily="18" charset="0"/>
              </a:rPr>
              <a:t>The answer to forming a desired habit or behavior and </a:t>
            </a:r>
          </a:p>
          <a:p>
            <a:pPr marL="0" marR="0" indent="0">
              <a:lnSpc>
                <a:spcPct val="107000"/>
              </a:lnSpc>
              <a:spcBef>
                <a:spcPts val="0"/>
              </a:spcBef>
              <a:spcAft>
                <a:spcPts val="800"/>
              </a:spcAft>
              <a:buNone/>
            </a:pPr>
            <a:r>
              <a:rPr lang="en-US" kern="100" dirty="0">
                <a:solidFill>
                  <a:srgbClr val="444444"/>
                </a:solidFill>
                <a:latin typeface="Bookman Old Style" panose="02050604050505020204" pitchFamily="18" charset="0"/>
                <a:ea typeface="Aptos" panose="020B0004020202020204" pitchFamily="34" charset="0"/>
                <a:cs typeface="Times New Roman" panose="02020603050405020304" pitchFamily="18" charset="0"/>
              </a:rPr>
              <a:t> </a:t>
            </a:r>
            <a:r>
              <a:rPr lang="en-US" sz="2800" kern="100" dirty="0">
                <a:solidFill>
                  <a:srgbClr val="444444"/>
                </a:solidFill>
                <a:effectLst/>
                <a:latin typeface="Bookman Old Style" panose="02050604050505020204" pitchFamily="18" charset="0"/>
                <a:ea typeface="Aptos" panose="020B0004020202020204" pitchFamily="34" charset="0"/>
                <a:cs typeface="Times New Roman" panose="02020603050405020304" pitchFamily="18" charset="0"/>
              </a:rPr>
              <a:t> the duration depends on:</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Clr>
                <a:srgbClr val="444444"/>
              </a:buClr>
              <a:buSzPts val="1350"/>
              <a:buFont typeface="+mj-lt"/>
              <a:buAutoNum type="arabicPeriod"/>
            </a:pPr>
            <a:r>
              <a:rPr lang="en-US" sz="2800" kern="100" dirty="0">
                <a:solidFill>
                  <a:srgbClr val="444444"/>
                </a:solidFill>
                <a:effectLst/>
                <a:latin typeface="Bookman Old Style" panose="02050604050505020204" pitchFamily="18" charset="0"/>
                <a:ea typeface="Aptos" panose="020B0004020202020204" pitchFamily="34" charset="0"/>
                <a:cs typeface="Times New Roman" panose="02020603050405020304" pitchFamily="18" charset="0"/>
              </a:rPr>
              <a:t>The type of person you are. Since everyone is different it will depend on how well you handle disappointment when a habit isn’t; formed as quickly as you hope it would.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Clr>
                <a:srgbClr val="444444"/>
              </a:buClr>
              <a:buSzPts val="1350"/>
              <a:buFont typeface="+mj-lt"/>
              <a:buAutoNum type="arabicPeriod"/>
            </a:pPr>
            <a:r>
              <a:rPr lang="en-US" sz="2800" kern="100" dirty="0">
                <a:solidFill>
                  <a:srgbClr val="444444"/>
                </a:solidFill>
                <a:effectLst/>
                <a:latin typeface="Bookman Old Style" panose="02050604050505020204" pitchFamily="18" charset="0"/>
                <a:ea typeface="Aptos" panose="020B0004020202020204" pitchFamily="34" charset="0"/>
                <a:cs typeface="Times New Roman" panose="02020603050405020304" pitchFamily="18" charset="0"/>
              </a:rPr>
              <a:t>The type of habit you want to form.</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72464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48516-C8BD-04D1-C8CF-C53F94829043}"/>
              </a:ext>
            </a:extLst>
          </p:cNvPr>
          <p:cNvSpPr>
            <a:spLocks noGrp="1"/>
          </p:cNvSpPr>
          <p:nvPr>
            <p:ph type="title"/>
          </p:nvPr>
        </p:nvSpPr>
        <p:spPr/>
        <p:txBody>
          <a:bodyPr/>
          <a:lstStyle/>
          <a:p>
            <a:r>
              <a:rPr lang="en-US" dirty="0"/>
              <a:t>Habits</a:t>
            </a:r>
          </a:p>
        </p:txBody>
      </p:sp>
      <p:sp>
        <p:nvSpPr>
          <p:cNvPr id="3" name="Content Placeholder 2">
            <a:extLst>
              <a:ext uri="{FF2B5EF4-FFF2-40B4-BE49-F238E27FC236}">
                <a16:creationId xmlns:a16="http://schemas.microsoft.com/office/drawing/2014/main" id="{044E2957-A3CE-42C2-3AD2-3D5E9F30DA1B}"/>
              </a:ext>
            </a:extLst>
          </p:cNvPr>
          <p:cNvSpPr>
            <a:spLocks noGrp="1"/>
          </p:cNvSpPr>
          <p:nvPr>
            <p:ph idx="1"/>
          </p:nvPr>
        </p:nvSpPr>
        <p:spPr/>
        <p:txBody>
          <a:bodyPr/>
          <a:lstStyle/>
          <a:p>
            <a:pPr marL="0" marR="0">
              <a:lnSpc>
                <a:spcPct val="107000"/>
              </a:lnSpc>
              <a:spcBef>
                <a:spcPts val="0"/>
              </a:spcBef>
              <a:spcAft>
                <a:spcPts val="800"/>
              </a:spcAft>
            </a:pPr>
            <a:r>
              <a:rPr lang="en-US" sz="2800" kern="100" dirty="0">
                <a:solidFill>
                  <a:srgbClr val="444444"/>
                </a:solidFill>
                <a:effectLst/>
                <a:latin typeface="Bookman Old Style" panose="02050604050505020204" pitchFamily="18" charset="0"/>
                <a:ea typeface="Aptos" panose="020B0004020202020204" pitchFamily="34" charset="0"/>
                <a:cs typeface="Times New Roman" panose="02020603050405020304" pitchFamily="18" charset="0"/>
              </a:rPr>
              <a:t>Tom Bartow divided the process of forming a new habit into 3 phases:</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800" kern="100" dirty="0">
                <a:solidFill>
                  <a:srgbClr val="444444"/>
                </a:solidFill>
                <a:effectLst/>
                <a:latin typeface="Bookman Old Style" panose="02050604050505020204" pitchFamily="18" charset="0"/>
                <a:ea typeface="Aptos" panose="020B0004020202020204" pitchFamily="34" charset="0"/>
                <a:cs typeface="Times New Roman" panose="02020603050405020304" pitchFamily="18" charset="0"/>
              </a:rPr>
              <a:t>It is easier and more reliable than numbers of days. Audio Book)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800" kern="100" dirty="0">
                <a:effectLst/>
                <a:latin typeface="Bookman Old Style" panose="02050604050505020204" pitchFamily="18" charset="0"/>
                <a:ea typeface="Aptos" panose="020B0004020202020204" pitchFamily="34" charset="0"/>
                <a:cs typeface="Times New Roman" panose="02020603050405020304" pitchFamily="18" charset="0"/>
              </a:rPr>
              <a:t>Research done by the University College of London shows that is takes anywhere from a 118 day to days or an average of 66 days form a new habit.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30576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61345-0617-C976-90FE-9AC17DB87AEC}"/>
              </a:ext>
            </a:extLst>
          </p:cNvPr>
          <p:cNvSpPr>
            <a:spLocks noGrp="1"/>
          </p:cNvSpPr>
          <p:nvPr>
            <p:ph type="ctrTitle"/>
          </p:nvPr>
        </p:nvSpPr>
        <p:spPr>
          <a:xfrm>
            <a:off x="1524000" y="1122363"/>
            <a:ext cx="9144000" cy="1854301"/>
          </a:xfrm>
        </p:spPr>
        <p:txBody>
          <a:bodyPr/>
          <a:lstStyle/>
          <a:p>
            <a:r>
              <a:rPr lang="en-US" dirty="0"/>
              <a:t>Stages of Change Model </a:t>
            </a:r>
          </a:p>
        </p:txBody>
      </p:sp>
      <p:sp>
        <p:nvSpPr>
          <p:cNvPr id="3" name="Subtitle 2">
            <a:extLst>
              <a:ext uri="{FF2B5EF4-FFF2-40B4-BE49-F238E27FC236}">
                <a16:creationId xmlns:a16="http://schemas.microsoft.com/office/drawing/2014/main" id="{3B368CEC-B678-1378-8E6D-3CE4125E7DF5}"/>
              </a:ext>
            </a:extLst>
          </p:cNvPr>
          <p:cNvSpPr>
            <a:spLocks noGrp="1"/>
          </p:cNvSpPr>
          <p:nvPr>
            <p:ph type="subTitle" idx="1"/>
          </p:nvPr>
        </p:nvSpPr>
        <p:spPr/>
        <p:txBody>
          <a:bodyPr/>
          <a:lstStyle/>
          <a:p>
            <a:endParaRPr lang="en-US" dirty="0"/>
          </a:p>
        </p:txBody>
      </p:sp>
      <p:pic>
        <p:nvPicPr>
          <p:cNvPr id="5" name="Picture 4" descr="Colorful ink in water">
            <a:extLst>
              <a:ext uri="{FF2B5EF4-FFF2-40B4-BE49-F238E27FC236}">
                <a16:creationId xmlns:a16="http://schemas.microsoft.com/office/drawing/2014/main" id="{81BEE73E-5B1E-4D33-2ADC-3F4C7E4BD1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1244" y="3307404"/>
            <a:ext cx="10289512" cy="3550596"/>
          </a:xfrm>
          <a:prstGeom prst="rect">
            <a:avLst/>
          </a:prstGeom>
        </p:spPr>
      </p:pic>
    </p:spTree>
    <p:extLst>
      <p:ext uri="{BB962C8B-B14F-4D97-AF65-F5344CB8AC3E}">
        <p14:creationId xmlns:p14="http://schemas.microsoft.com/office/powerpoint/2010/main" val="1802279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lowchart: Document 20">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rgbClr val="517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65E1A0-9E42-DF68-A9A2-E7F9DC882637}"/>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kern="1200" dirty="0">
                <a:solidFill>
                  <a:srgbClr val="FFFFFF"/>
                </a:solidFill>
                <a:latin typeface="+mj-lt"/>
                <a:ea typeface="+mj-ea"/>
                <a:cs typeface="+mj-cs"/>
              </a:rPr>
              <a:t>The Six stages of Change</a:t>
            </a:r>
          </a:p>
        </p:txBody>
      </p:sp>
      <p:pic>
        <p:nvPicPr>
          <p:cNvPr id="6" name="Content Placeholder 5">
            <a:extLst>
              <a:ext uri="{FF2B5EF4-FFF2-40B4-BE49-F238E27FC236}">
                <a16:creationId xmlns:a16="http://schemas.microsoft.com/office/drawing/2014/main" id="{8214B4ED-94E6-3C3F-E1B7-68965CD1C7A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92293" y="640080"/>
            <a:ext cx="5578816" cy="5578816"/>
          </a:xfrm>
          <a:prstGeom prst="rect">
            <a:avLst/>
          </a:prstGeom>
        </p:spPr>
      </p:pic>
    </p:spTree>
    <p:extLst>
      <p:ext uri="{BB962C8B-B14F-4D97-AF65-F5344CB8AC3E}">
        <p14:creationId xmlns:p14="http://schemas.microsoft.com/office/powerpoint/2010/main" val="2184237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2C4B2-0500-5909-19EB-CEE9D7D55B50}"/>
              </a:ext>
            </a:extLst>
          </p:cNvPr>
          <p:cNvSpPr>
            <a:spLocks noGrp="1"/>
          </p:cNvSpPr>
          <p:nvPr>
            <p:ph type="title"/>
          </p:nvPr>
        </p:nvSpPr>
        <p:spPr/>
        <p:txBody>
          <a:bodyPr/>
          <a:lstStyle/>
          <a:p>
            <a:r>
              <a:rPr lang="en-US" dirty="0"/>
              <a:t>Six Stages of Change</a:t>
            </a:r>
          </a:p>
        </p:txBody>
      </p:sp>
      <p:sp>
        <p:nvSpPr>
          <p:cNvPr id="3" name="Content Placeholder 2">
            <a:extLst>
              <a:ext uri="{FF2B5EF4-FFF2-40B4-BE49-F238E27FC236}">
                <a16:creationId xmlns:a16="http://schemas.microsoft.com/office/drawing/2014/main" id="{040058F9-489E-4EE8-EBAA-AFAB5E32AAF7}"/>
              </a:ext>
            </a:extLst>
          </p:cNvPr>
          <p:cNvSpPr>
            <a:spLocks noGrp="1"/>
          </p:cNvSpPr>
          <p:nvPr>
            <p:ph idx="1"/>
          </p:nvPr>
        </p:nvSpPr>
        <p:spPr/>
        <p:txBody>
          <a:bodyPr>
            <a:normAutofit fontScale="77500" lnSpcReduction="20000"/>
          </a:bodyPr>
          <a:lstStyle/>
          <a:p>
            <a:pPr marL="0" indent="0">
              <a:lnSpc>
                <a:spcPct val="120000"/>
              </a:lnSpc>
              <a:buNone/>
            </a:pPr>
            <a:r>
              <a:rPr lang="en-US" b="1" dirty="0"/>
              <a:t>1-Pre-Contemplation</a:t>
            </a:r>
            <a:endParaRPr lang="en-US" dirty="0"/>
          </a:p>
          <a:p>
            <a:pPr>
              <a:lnSpc>
                <a:spcPct val="120000"/>
              </a:lnSpc>
            </a:pPr>
            <a:r>
              <a:rPr lang="en-US" dirty="0"/>
              <a:t>You have no intention of changing your behavior: </a:t>
            </a:r>
          </a:p>
          <a:p>
            <a:pPr marL="0" indent="0">
              <a:lnSpc>
                <a:spcPct val="120000"/>
              </a:lnSpc>
              <a:buNone/>
            </a:pPr>
            <a:r>
              <a:rPr lang="en-US" dirty="0"/>
              <a:t>The individual is not aware of the problem, is in denial, and  is not seriously thinking of changing the behavior. They may have made several attempts before and given up. </a:t>
            </a:r>
          </a:p>
          <a:p>
            <a:pPr marL="0" indent="0">
              <a:lnSpc>
                <a:spcPct val="120000"/>
              </a:lnSpc>
              <a:buNone/>
            </a:pPr>
            <a:endParaRPr lang="en-US" dirty="0"/>
          </a:p>
          <a:p>
            <a:pPr marL="0" indent="0">
              <a:lnSpc>
                <a:spcPct val="120000"/>
              </a:lnSpc>
              <a:buNone/>
            </a:pPr>
            <a:r>
              <a:rPr lang="en-US" b="1" dirty="0"/>
              <a:t>2-Contemplation </a:t>
            </a:r>
          </a:p>
          <a:p>
            <a:pPr marL="0" indent="0">
              <a:lnSpc>
                <a:spcPct val="120000"/>
              </a:lnSpc>
              <a:buNone/>
            </a:pPr>
            <a:r>
              <a:rPr lang="en-US" dirty="0"/>
              <a:t>You are aware that there is a problem, but you have no action plan:</a:t>
            </a:r>
          </a:p>
          <a:p>
            <a:pPr marL="0" indent="0">
              <a:lnSpc>
                <a:spcPct val="120000"/>
              </a:lnSpc>
              <a:buNone/>
            </a:pPr>
            <a:r>
              <a:rPr lang="en-US" dirty="0"/>
              <a:t>The individual is ambivalent about changing their behavior. They can see reasons to change but is still hesitant. The behavioral problem remains.</a:t>
            </a:r>
          </a:p>
          <a:p>
            <a:pPr marL="0" indent="0">
              <a:lnSpc>
                <a:spcPct val="120000"/>
              </a:lnSpc>
              <a:buNone/>
            </a:pPr>
            <a:r>
              <a:rPr lang="en-US" dirty="0"/>
              <a:t> </a:t>
            </a:r>
          </a:p>
          <a:p>
            <a:pPr marL="0" indent="0">
              <a:lnSpc>
                <a:spcPct val="120000"/>
              </a:lnSpc>
              <a:buNone/>
            </a:pPr>
            <a:endParaRPr lang="en-US" dirty="0"/>
          </a:p>
          <a:p>
            <a:endParaRPr lang="en-US" dirty="0"/>
          </a:p>
        </p:txBody>
      </p:sp>
    </p:spTree>
    <p:extLst>
      <p:ext uri="{BB962C8B-B14F-4D97-AF65-F5344CB8AC3E}">
        <p14:creationId xmlns:p14="http://schemas.microsoft.com/office/powerpoint/2010/main" val="4203103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EB330-8BD1-0581-5C33-2C31961859E8}"/>
              </a:ext>
            </a:extLst>
          </p:cNvPr>
          <p:cNvSpPr>
            <a:spLocks noGrp="1"/>
          </p:cNvSpPr>
          <p:nvPr>
            <p:ph type="title"/>
          </p:nvPr>
        </p:nvSpPr>
        <p:spPr/>
        <p:txBody>
          <a:bodyPr/>
          <a:lstStyle/>
          <a:p>
            <a:r>
              <a:rPr lang="en-US" dirty="0"/>
              <a:t>Six Stages of Change</a:t>
            </a:r>
          </a:p>
        </p:txBody>
      </p:sp>
      <p:sp>
        <p:nvSpPr>
          <p:cNvPr id="3" name="Content Placeholder 2">
            <a:extLst>
              <a:ext uri="{FF2B5EF4-FFF2-40B4-BE49-F238E27FC236}">
                <a16:creationId xmlns:a16="http://schemas.microsoft.com/office/drawing/2014/main" id="{CA00CED8-27E7-1E6B-B2EA-8799FBA20B20}"/>
              </a:ext>
            </a:extLst>
          </p:cNvPr>
          <p:cNvSpPr>
            <a:spLocks noGrp="1"/>
          </p:cNvSpPr>
          <p:nvPr>
            <p:ph idx="1"/>
          </p:nvPr>
        </p:nvSpPr>
        <p:spPr/>
        <p:txBody>
          <a:bodyPr>
            <a:normAutofit fontScale="92500"/>
          </a:bodyPr>
          <a:lstStyle/>
          <a:p>
            <a:pPr marL="0" indent="0">
              <a:buNone/>
            </a:pPr>
            <a:r>
              <a:rPr lang="en-US" b="1" dirty="0"/>
              <a:t>3-Preparation</a:t>
            </a:r>
          </a:p>
          <a:p>
            <a:r>
              <a:rPr lang="en-US" dirty="0"/>
              <a:t>You have every intention of acting to change your behavior:</a:t>
            </a:r>
          </a:p>
          <a:p>
            <a:pPr marL="0" indent="0">
              <a:buNone/>
            </a:pPr>
            <a:r>
              <a:rPr lang="en-US" dirty="0"/>
              <a:t>The individual has decided to change their behavior and began to think of how to do so. They will begin to make minor changes to support their goal but might not have completely ended the unwanted behavior.</a:t>
            </a:r>
          </a:p>
          <a:p>
            <a:pPr marL="0" indent="0">
              <a:buNone/>
            </a:pPr>
            <a:r>
              <a:rPr lang="en-US" b="1" dirty="0"/>
              <a:t>4-Action </a:t>
            </a:r>
          </a:p>
          <a:p>
            <a:r>
              <a:rPr lang="en-US" dirty="0"/>
              <a:t>You act to modify your behavior:</a:t>
            </a:r>
          </a:p>
          <a:p>
            <a:pPr marL="0" indent="0">
              <a:buNone/>
            </a:pPr>
            <a:r>
              <a:rPr lang="en-US" dirty="0"/>
              <a:t>The individual makes significant changes to end their unwanted behavior by avoiding triggers, reaching out for help or taking  steps to end the behavior. </a:t>
            </a:r>
          </a:p>
        </p:txBody>
      </p:sp>
    </p:spTree>
    <p:extLst>
      <p:ext uri="{BB962C8B-B14F-4D97-AF65-F5344CB8AC3E}">
        <p14:creationId xmlns:p14="http://schemas.microsoft.com/office/powerpoint/2010/main" val="3088238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2DC42-ECE3-90AB-C0AF-911169B3C8D2}"/>
              </a:ext>
            </a:extLst>
          </p:cNvPr>
          <p:cNvSpPr>
            <a:spLocks noGrp="1"/>
          </p:cNvSpPr>
          <p:nvPr>
            <p:ph type="title"/>
          </p:nvPr>
        </p:nvSpPr>
        <p:spPr>
          <a:xfrm>
            <a:off x="838200" y="365126"/>
            <a:ext cx="10515600" cy="1317760"/>
          </a:xfrm>
        </p:spPr>
        <p:txBody>
          <a:bodyPr/>
          <a:lstStyle/>
          <a:p>
            <a:r>
              <a:rPr lang="en-US" dirty="0"/>
              <a:t>Six Stages of Change, continue</a:t>
            </a:r>
          </a:p>
        </p:txBody>
      </p:sp>
      <p:sp>
        <p:nvSpPr>
          <p:cNvPr id="3" name="Content Placeholder 2">
            <a:extLst>
              <a:ext uri="{FF2B5EF4-FFF2-40B4-BE49-F238E27FC236}">
                <a16:creationId xmlns:a16="http://schemas.microsoft.com/office/drawing/2014/main" id="{9AF54DDC-34D8-1CF1-D03C-DD978DCC6240}"/>
              </a:ext>
            </a:extLst>
          </p:cNvPr>
          <p:cNvSpPr>
            <a:spLocks noGrp="1"/>
          </p:cNvSpPr>
          <p:nvPr>
            <p:ph idx="1"/>
          </p:nvPr>
        </p:nvSpPr>
        <p:spPr/>
        <p:txBody>
          <a:bodyPr>
            <a:normAutofit lnSpcReduction="10000"/>
          </a:bodyPr>
          <a:lstStyle/>
          <a:p>
            <a:pPr marL="0" indent="0">
              <a:buNone/>
            </a:pPr>
            <a:r>
              <a:rPr lang="en-US" b="1" dirty="0"/>
              <a:t>5-Maintenance </a:t>
            </a:r>
          </a:p>
          <a:p>
            <a:r>
              <a:rPr lang="en-US" sz="2600" dirty="0"/>
              <a:t>You continue to maintain the change you made. The New Behavior replaces the old behavior: The changes the individual made during the action stage are maintained.  The individual may continue to face challenges, but they have consistently changed their behavior for a significant period – of - time.</a:t>
            </a:r>
          </a:p>
          <a:p>
            <a:pPr marL="0" indent="0">
              <a:buNone/>
            </a:pPr>
            <a:r>
              <a:rPr lang="en-US" dirty="0"/>
              <a:t>6- </a:t>
            </a:r>
            <a:r>
              <a:rPr lang="en-US" b="1" dirty="0"/>
              <a:t>Relapse </a:t>
            </a:r>
          </a:p>
          <a:p>
            <a:r>
              <a:rPr lang="en-US" dirty="0"/>
              <a:t> </a:t>
            </a:r>
            <a:r>
              <a:rPr lang="en-US" sz="2400" dirty="0"/>
              <a:t>You fall back into old habit/patterns of behavior:</a:t>
            </a:r>
          </a:p>
          <a:p>
            <a:r>
              <a:rPr lang="en-US" sz="2400" dirty="0"/>
              <a:t>Some individuals relapse by returning to their old behavior/habits. This can happen any time during the previous stages. Not everyone will experience a relapse, but it is a risk.</a:t>
            </a:r>
          </a:p>
        </p:txBody>
      </p:sp>
    </p:spTree>
    <p:extLst>
      <p:ext uri="{BB962C8B-B14F-4D97-AF65-F5344CB8AC3E}">
        <p14:creationId xmlns:p14="http://schemas.microsoft.com/office/powerpoint/2010/main" val="2724376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899DF-E57F-EE44-7CC9-33BC08ED0A4A}"/>
              </a:ext>
            </a:extLst>
          </p:cNvPr>
          <p:cNvSpPr>
            <a:spLocks noGrp="1"/>
          </p:cNvSpPr>
          <p:nvPr>
            <p:ph type="title"/>
          </p:nvPr>
        </p:nvSpPr>
        <p:spPr/>
        <p:txBody>
          <a:bodyPr>
            <a:normAutofit/>
          </a:bodyPr>
          <a:lstStyle/>
          <a:p>
            <a:r>
              <a:rPr lang="en-US" sz="4000" dirty="0"/>
              <a:t>The Importance of Creating Habits and Routine</a:t>
            </a:r>
          </a:p>
        </p:txBody>
      </p:sp>
      <p:sp>
        <p:nvSpPr>
          <p:cNvPr id="3" name="Content Placeholder 2">
            <a:extLst>
              <a:ext uri="{FF2B5EF4-FFF2-40B4-BE49-F238E27FC236}">
                <a16:creationId xmlns:a16="http://schemas.microsoft.com/office/drawing/2014/main" id="{EF8348FD-6F7C-C4A2-5B12-4C1E44489F8E}"/>
              </a:ext>
            </a:extLst>
          </p:cNvPr>
          <p:cNvSpPr>
            <a:spLocks noGrp="1"/>
          </p:cNvSpPr>
          <p:nvPr>
            <p:ph idx="1"/>
          </p:nvPr>
        </p:nvSpPr>
        <p:spPr/>
        <p:txBody>
          <a:bodyPr/>
          <a:lstStyle/>
          <a:p>
            <a:r>
              <a:rPr lang="en-US" dirty="0"/>
              <a:t>What is the difference between a habit and routine? </a:t>
            </a:r>
          </a:p>
          <a:p>
            <a:r>
              <a:rPr lang="en-US" dirty="0"/>
              <a:t>How are habits formed?</a:t>
            </a:r>
          </a:p>
          <a:p>
            <a:r>
              <a:rPr lang="en-US" dirty="0"/>
              <a:t>How do we adopt a beneficial habit? </a:t>
            </a:r>
          </a:p>
          <a:p>
            <a:pPr marL="0" indent="0">
              <a:buNone/>
            </a:pPr>
            <a:r>
              <a:rPr lang="en-US" dirty="0"/>
              <a:t>A habit is an automatic urge or an impulse to do something, often triggered by a desire, or a cue. Repetition forms a habit. </a:t>
            </a:r>
          </a:p>
        </p:txBody>
      </p:sp>
    </p:spTree>
    <p:extLst>
      <p:ext uri="{BB962C8B-B14F-4D97-AF65-F5344CB8AC3E}">
        <p14:creationId xmlns:p14="http://schemas.microsoft.com/office/powerpoint/2010/main" val="510311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37549-F3A5-C44E-E6F7-05094AD57D23}"/>
              </a:ext>
            </a:extLst>
          </p:cNvPr>
          <p:cNvSpPr>
            <a:spLocks noGrp="1"/>
          </p:cNvSpPr>
          <p:nvPr>
            <p:ph type="title"/>
          </p:nvPr>
        </p:nvSpPr>
        <p:spPr/>
        <p:txBody>
          <a:bodyPr/>
          <a:lstStyle/>
          <a:p>
            <a:r>
              <a:rPr lang="en-US" dirty="0"/>
              <a:t>Routines vs. Habits</a:t>
            </a:r>
          </a:p>
        </p:txBody>
      </p:sp>
      <p:sp>
        <p:nvSpPr>
          <p:cNvPr id="3" name="Content Placeholder 2">
            <a:extLst>
              <a:ext uri="{FF2B5EF4-FFF2-40B4-BE49-F238E27FC236}">
                <a16:creationId xmlns:a16="http://schemas.microsoft.com/office/drawing/2014/main" id="{C669F2D4-3E63-9857-EC33-DE305C003660}"/>
              </a:ext>
            </a:extLst>
          </p:cNvPr>
          <p:cNvSpPr>
            <a:spLocks noGrp="1"/>
          </p:cNvSpPr>
          <p:nvPr>
            <p:ph idx="1"/>
          </p:nvPr>
        </p:nvSpPr>
        <p:spPr/>
        <p:txBody>
          <a:bodyPr>
            <a:normAutofit fontScale="92500" lnSpcReduction="10000"/>
          </a:bodyPr>
          <a:lstStyle/>
          <a:p>
            <a:pPr>
              <a:lnSpc>
                <a:spcPct val="100000"/>
              </a:lnSpc>
            </a:pPr>
            <a:r>
              <a:rPr lang="en-US" sz="2200" dirty="0"/>
              <a:t>A routine is a behavior that requires deliberate conscious thought. </a:t>
            </a:r>
          </a:p>
          <a:p>
            <a:pPr>
              <a:lnSpc>
                <a:spcPct val="100000"/>
              </a:lnSpc>
            </a:pPr>
            <a:r>
              <a:rPr lang="en-US" sz="2200" dirty="0"/>
              <a:t>Routines are structured and organized.</a:t>
            </a:r>
          </a:p>
          <a:p>
            <a:pPr>
              <a:lnSpc>
                <a:spcPct val="100000"/>
              </a:lnSpc>
            </a:pPr>
            <a:r>
              <a:rPr lang="en-US" sz="2200" dirty="0"/>
              <a:t>When we follow routines, a habit is formed.</a:t>
            </a:r>
          </a:p>
          <a:p>
            <a:pPr>
              <a:lnSpc>
                <a:spcPct val="100000"/>
              </a:lnSpc>
            </a:pPr>
            <a:r>
              <a:rPr lang="en-US" sz="2200" dirty="0"/>
              <a:t>However, routines take time to establish. </a:t>
            </a:r>
          </a:p>
          <a:p>
            <a:pPr>
              <a:lnSpc>
                <a:spcPct val="100000"/>
              </a:lnSpc>
            </a:pPr>
            <a:r>
              <a:rPr lang="en-US" sz="2200" dirty="0"/>
              <a:t>A habit is an automatic  urge or impulse to do something often triggered by a particular cue. </a:t>
            </a:r>
          </a:p>
          <a:p>
            <a:pPr>
              <a:lnSpc>
                <a:spcPct val="100000"/>
              </a:lnSpc>
            </a:pPr>
            <a:endParaRPr lang="en-US" sz="2000" dirty="0"/>
          </a:p>
          <a:p>
            <a:pPr>
              <a:lnSpc>
                <a:spcPct val="150000"/>
              </a:lnSpc>
            </a:pPr>
            <a:r>
              <a:rPr lang="en-US" sz="2400" dirty="0"/>
              <a:t>As a child we learn the skill of washing our hands before eating, or before, and after using the bathroom. The constant repetition of step-by- step technique of turning on the water, wetting and lathering hands with dispensed soap,  rinsing and, drying hands is automatically done as an adult</a:t>
            </a:r>
            <a:r>
              <a:rPr lang="en-US" sz="2000" dirty="0"/>
              <a:t>.   </a:t>
            </a:r>
          </a:p>
        </p:txBody>
      </p:sp>
    </p:spTree>
    <p:extLst>
      <p:ext uri="{BB962C8B-B14F-4D97-AF65-F5344CB8AC3E}">
        <p14:creationId xmlns:p14="http://schemas.microsoft.com/office/powerpoint/2010/main" val="143738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6D317-A98B-2D0D-DF7E-96F18627001E}"/>
              </a:ext>
            </a:extLst>
          </p:cNvPr>
          <p:cNvSpPr>
            <a:spLocks noGrp="1"/>
          </p:cNvSpPr>
          <p:nvPr>
            <p:ph type="ctrTitle"/>
          </p:nvPr>
        </p:nvSpPr>
        <p:spPr/>
        <p:txBody>
          <a:bodyPr/>
          <a:lstStyle/>
          <a:p>
            <a:r>
              <a:rPr lang="en-US" dirty="0"/>
              <a:t>Behavior Changes</a:t>
            </a:r>
          </a:p>
        </p:txBody>
      </p:sp>
      <p:sp>
        <p:nvSpPr>
          <p:cNvPr id="3" name="Subtitle 2">
            <a:extLst>
              <a:ext uri="{FF2B5EF4-FFF2-40B4-BE49-F238E27FC236}">
                <a16:creationId xmlns:a16="http://schemas.microsoft.com/office/drawing/2014/main" id="{4F0DA6AB-9AC5-CB96-4809-82A14136E75C}"/>
              </a:ext>
            </a:extLst>
          </p:cNvPr>
          <p:cNvSpPr>
            <a:spLocks noGrp="1"/>
          </p:cNvSpPr>
          <p:nvPr>
            <p:ph type="subTitle" idx="1"/>
          </p:nvPr>
        </p:nvSpPr>
        <p:spPr/>
        <p:txBody>
          <a:bodyPr/>
          <a:lstStyle/>
          <a:p>
            <a:r>
              <a:rPr lang="en-US" dirty="0"/>
              <a:t>Sr. Jacqueline Nedd, BSN, RN, RSM</a:t>
            </a:r>
          </a:p>
          <a:p>
            <a:r>
              <a:rPr lang="en-US" dirty="0"/>
              <a:t>January 28</a:t>
            </a:r>
            <a:r>
              <a:rPr lang="en-US" baseline="30000" dirty="0"/>
              <a:t>th</a:t>
            </a:r>
            <a:r>
              <a:rPr lang="en-US" dirty="0"/>
              <a:t> 2024 </a:t>
            </a:r>
          </a:p>
          <a:p>
            <a:endParaRPr lang="en-US" dirty="0"/>
          </a:p>
        </p:txBody>
      </p:sp>
    </p:spTree>
    <p:extLst>
      <p:ext uri="{BB962C8B-B14F-4D97-AF65-F5344CB8AC3E}">
        <p14:creationId xmlns:p14="http://schemas.microsoft.com/office/powerpoint/2010/main" val="569342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193EF-DE67-22ED-5526-A0B78CDD1715}"/>
              </a:ext>
            </a:extLst>
          </p:cNvPr>
          <p:cNvSpPr>
            <a:spLocks noGrp="1"/>
          </p:cNvSpPr>
          <p:nvPr>
            <p:ph type="title"/>
          </p:nvPr>
        </p:nvSpPr>
        <p:spPr>
          <a:xfrm>
            <a:off x="680936" y="1048367"/>
            <a:ext cx="4361283" cy="710217"/>
          </a:xfrm>
        </p:spPr>
        <p:txBody>
          <a:bodyPr anchor="t">
            <a:normAutofit fontScale="90000"/>
          </a:bodyPr>
          <a:lstStyle/>
          <a:p>
            <a:r>
              <a:rPr lang="en-US" sz="1800" dirty="0"/>
              <a:t>H</a:t>
            </a:r>
            <a:r>
              <a:rPr lang="en-US" sz="2200" dirty="0"/>
              <a:t>ow do we adopt a beneficial habit? </a:t>
            </a:r>
            <a:br>
              <a:rPr lang="en-US" sz="3200" dirty="0"/>
            </a:br>
            <a:r>
              <a:rPr lang="en-US" sz="3200" dirty="0"/>
              <a:t>Hand Washing </a:t>
            </a:r>
          </a:p>
        </p:txBody>
      </p:sp>
      <p:cxnSp>
        <p:nvCxnSpPr>
          <p:cNvPr id="2059" name="Straight Connector 205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060" name="Content Placeholder 2053">
            <a:extLst>
              <a:ext uri="{FF2B5EF4-FFF2-40B4-BE49-F238E27FC236}">
                <a16:creationId xmlns:a16="http://schemas.microsoft.com/office/drawing/2014/main" id="{C42B8B90-05F3-93B7-8233-38959CDED8D4}"/>
              </a:ext>
            </a:extLst>
          </p:cNvPr>
          <p:cNvSpPr>
            <a:spLocks noGrp="1"/>
          </p:cNvSpPr>
          <p:nvPr>
            <p:ph idx="1"/>
          </p:nvPr>
        </p:nvSpPr>
        <p:spPr>
          <a:xfrm>
            <a:off x="762000" y="1935804"/>
            <a:ext cx="4085665" cy="4206579"/>
          </a:xfrm>
        </p:spPr>
        <p:txBody>
          <a:bodyPr>
            <a:normAutofit/>
          </a:bodyPr>
          <a:lstStyle/>
          <a:p>
            <a:r>
              <a:rPr lang="en-US" sz="2000" dirty="0"/>
              <a:t>Frequent Hand Washing is a repetitive action that becomes a habit.</a:t>
            </a:r>
          </a:p>
          <a:p>
            <a:r>
              <a:rPr lang="en-US" sz="2000" dirty="0"/>
              <a:t>Making a lasting change in a behavior is never a simple process. </a:t>
            </a:r>
          </a:p>
          <a:p>
            <a:r>
              <a:rPr lang="en-US" sz="2000" dirty="0"/>
              <a:t>It usually involves a substantial amount of time, effort and emotion.  </a:t>
            </a:r>
          </a:p>
        </p:txBody>
      </p:sp>
      <p:pic>
        <p:nvPicPr>
          <p:cNvPr id="2050" name="Picture 2">
            <a:extLst>
              <a:ext uri="{FF2B5EF4-FFF2-40B4-BE49-F238E27FC236}">
                <a16:creationId xmlns:a16="http://schemas.microsoft.com/office/drawing/2014/main" id="{99A1F0D0-C83D-6FB5-1480-7301A2C840C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6574"/>
          <a:stretch/>
        </p:blipFill>
        <p:spPr bwMode="auto">
          <a:xfrm>
            <a:off x="5650992" y="10"/>
            <a:ext cx="6541008"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63933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1992B-D3C2-14D6-6407-9846B1960585}"/>
              </a:ext>
            </a:extLst>
          </p:cNvPr>
          <p:cNvSpPr>
            <a:spLocks noGrp="1"/>
          </p:cNvSpPr>
          <p:nvPr>
            <p:ph type="title"/>
          </p:nvPr>
        </p:nvSpPr>
        <p:spPr>
          <a:xfrm>
            <a:off x="771728" y="423491"/>
            <a:ext cx="10515600" cy="1325563"/>
          </a:xfrm>
        </p:spPr>
        <p:txBody>
          <a:bodyPr/>
          <a:lstStyle/>
          <a:p>
            <a:r>
              <a:rPr lang="en-US" sz="4400" dirty="0"/>
              <a:t>Habit Loop</a:t>
            </a:r>
            <a:endParaRPr lang="en-US" dirty="0"/>
          </a:p>
        </p:txBody>
      </p:sp>
      <p:sp>
        <p:nvSpPr>
          <p:cNvPr id="3" name="Content Placeholder 2">
            <a:extLst>
              <a:ext uri="{FF2B5EF4-FFF2-40B4-BE49-F238E27FC236}">
                <a16:creationId xmlns:a16="http://schemas.microsoft.com/office/drawing/2014/main" id="{85F3A44B-6296-C6C9-C5B0-59CEF11D41A1}"/>
              </a:ext>
            </a:extLst>
          </p:cNvPr>
          <p:cNvSpPr>
            <a:spLocks noGrp="1"/>
          </p:cNvSpPr>
          <p:nvPr>
            <p:ph idx="1"/>
          </p:nvPr>
        </p:nvSpPr>
        <p:spPr/>
        <p:txBody>
          <a:bodyPr>
            <a:normAutofit/>
          </a:bodyPr>
          <a:lstStyle/>
          <a:p>
            <a:pPr marL="0" indent="0">
              <a:buNone/>
            </a:pPr>
            <a:r>
              <a:rPr lang="en-US" sz="1800" dirty="0"/>
              <a:t>How and why are Habits formed?</a:t>
            </a:r>
          </a:p>
          <a:p>
            <a:pPr>
              <a:lnSpc>
                <a:spcPct val="150000"/>
              </a:lnSpc>
            </a:pPr>
            <a:r>
              <a:rPr lang="en-US" sz="2000" dirty="0"/>
              <a:t>Habits are formed by a concept called Habit Loop. The Habit Loop has three main cycle/components, the Cue,  Routine, and Reward.</a:t>
            </a:r>
          </a:p>
          <a:p>
            <a:pPr>
              <a:lnSpc>
                <a:spcPct val="150000"/>
              </a:lnSpc>
            </a:pPr>
            <a:r>
              <a:rPr lang="en-US" sz="2000" dirty="0"/>
              <a:t>CUE: The first component/cycle is the cue or trigger that tells the brain to go into automatic mode to let a behavior unfold. For example, we need a cue or a reminder such as a note or an alarm clock to tell us when to wash our hands or take a daily vitamin/medication starting a habitual behavior.</a:t>
            </a:r>
          </a:p>
          <a:p>
            <a:pPr>
              <a:lnSpc>
                <a:spcPct val="150000"/>
              </a:lnSpc>
            </a:pPr>
            <a:r>
              <a:rPr lang="en-US" sz="2000" dirty="0"/>
              <a:t>Cue prompts routine behavior determined by the place, time, emotional state, people, and last action.</a:t>
            </a:r>
          </a:p>
        </p:txBody>
      </p:sp>
    </p:spTree>
    <p:extLst>
      <p:ext uri="{BB962C8B-B14F-4D97-AF65-F5344CB8AC3E}">
        <p14:creationId xmlns:p14="http://schemas.microsoft.com/office/powerpoint/2010/main" val="22139988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B0689-B5D6-EDAF-1166-D8820A66005D}"/>
              </a:ext>
            </a:extLst>
          </p:cNvPr>
          <p:cNvSpPr>
            <a:spLocks noGrp="1"/>
          </p:cNvSpPr>
          <p:nvPr>
            <p:ph type="title"/>
          </p:nvPr>
        </p:nvSpPr>
        <p:spPr/>
        <p:txBody>
          <a:bodyPr/>
          <a:lstStyle/>
          <a:p>
            <a:r>
              <a:rPr lang="en-US" sz="4400" dirty="0"/>
              <a:t>Habit Loop</a:t>
            </a:r>
            <a:endParaRPr lang="en-US" dirty="0"/>
          </a:p>
        </p:txBody>
      </p:sp>
      <p:sp>
        <p:nvSpPr>
          <p:cNvPr id="3" name="Content Placeholder 2">
            <a:extLst>
              <a:ext uri="{FF2B5EF4-FFF2-40B4-BE49-F238E27FC236}">
                <a16:creationId xmlns:a16="http://schemas.microsoft.com/office/drawing/2014/main" id="{FD0D06BD-B0BA-763D-6E27-35D16464A33D}"/>
              </a:ext>
            </a:extLst>
          </p:cNvPr>
          <p:cNvSpPr>
            <a:spLocks noGrp="1"/>
          </p:cNvSpPr>
          <p:nvPr>
            <p:ph idx="1"/>
          </p:nvPr>
        </p:nvSpPr>
        <p:spPr/>
        <p:txBody>
          <a:bodyPr/>
          <a:lstStyle/>
          <a:p>
            <a:pPr>
              <a:lnSpc>
                <a:spcPct val="150000"/>
              </a:lnSpc>
            </a:pPr>
            <a:r>
              <a:rPr lang="en-US" sz="2800" dirty="0"/>
              <a:t>The Routine: The second cycle/component is the routine, which is the repetitive behavior or habit.</a:t>
            </a:r>
          </a:p>
          <a:p>
            <a:pPr>
              <a:lnSpc>
                <a:spcPct val="150000"/>
              </a:lnSpc>
            </a:pPr>
            <a:r>
              <a:rPr lang="en-US" sz="2800" dirty="0"/>
              <a:t> We take our vitamins or medication when we hear the alarm clock or read the note. Over time this routine behavior becomes automatic like washing our hands.</a:t>
            </a:r>
          </a:p>
          <a:p>
            <a:endParaRPr lang="en-US" dirty="0"/>
          </a:p>
        </p:txBody>
      </p:sp>
    </p:spTree>
    <p:extLst>
      <p:ext uri="{BB962C8B-B14F-4D97-AF65-F5344CB8AC3E}">
        <p14:creationId xmlns:p14="http://schemas.microsoft.com/office/powerpoint/2010/main" val="1402031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9C5F8-E167-A084-CF89-5A109A9ECC85}"/>
              </a:ext>
            </a:extLst>
          </p:cNvPr>
          <p:cNvSpPr>
            <a:spLocks noGrp="1"/>
          </p:cNvSpPr>
          <p:nvPr>
            <p:ph type="title"/>
          </p:nvPr>
        </p:nvSpPr>
        <p:spPr/>
        <p:txBody>
          <a:bodyPr/>
          <a:lstStyle/>
          <a:p>
            <a:r>
              <a:rPr lang="en-US" sz="4400" dirty="0"/>
              <a:t>Habit Loop</a:t>
            </a:r>
            <a:endParaRPr lang="en-US" dirty="0"/>
          </a:p>
        </p:txBody>
      </p:sp>
      <p:sp>
        <p:nvSpPr>
          <p:cNvPr id="3" name="Content Placeholder 2">
            <a:extLst>
              <a:ext uri="{FF2B5EF4-FFF2-40B4-BE49-F238E27FC236}">
                <a16:creationId xmlns:a16="http://schemas.microsoft.com/office/drawing/2014/main" id="{4052BC1D-F390-66FD-5715-BEB668832A6D}"/>
              </a:ext>
            </a:extLst>
          </p:cNvPr>
          <p:cNvSpPr>
            <a:spLocks noGrp="1"/>
          </p:cNvSpPr>
          <p:nvPr>
            <p:ph idx="1"/>
          </p:nvPr>
        </p:nvSpPr>
        <p:spPr/>
        <p:txBody>
          <a:bodyPr/>
          <a:lstStyle/>
          <a:p>
            <a:r>
              <a:rPr lang="en-US" sz="2800" dirty="0"/>
              <a:t>The third cycle is the reward. </a:t>
            </a:r>
          </a:p>
          <a:p>
            <a:r>
              <a:rPr lang="en-US" dirty="0"/>
              <a:t>The Reward: S</a:t>
            </a:r>
            <a:r>
              <a:rPr lang="en-US" sz="2800" dirty="0"/>
              <a:t>cientists found that positive reinforcement is necessary to learn new habits. The reward in this scenario is the satisfaction of doing something good for your body when you take your vitamins or washing your hands remaining free of germs.  </a:t>
            </a:r>
          </a:p>
          <a:p>
            <a:r>
              <a:rPr lang="en-US" dirty="0"/>
              <a:t>Rewards  reinforces routines and forms habits.</a:t>
            </a:r>
          </a:p>
          <a:p>
            <a:endParaRPr lang="en-US" dirty="0"/>
          </a:p>
        </p:txBody>
      </p:sp>
    </p:spTree>
    <p:extLst>
      <p:ext uri="{BB962C8B-B14F-4D97-AF65-F5344CB8AC3E}">
        <p14:creationId xmlns:p14="http://schemas.microsoft.com/office/powerpoint/2010/main" val="33574539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48065-3FDE-80C6-2D9A-CEE61B45F4D5}"/>
              </a:ext>
            </a:extLst>
          </p:cNvPr>
          <p:cNvSpPr>
            <a:spLocks noGrp="1"/>
          </p:cNvSpPr>
          <p:nvPr>
            <p:ph type="title"/>
          </p:nvPr>
        </p:nvSpPr>
        <p:spPr/>
        <p:txBody>
          <a:bodyPr/>
          <a:lstStyle/>
          <a:p>
            <a:r>
              <a:rPr lang="en-US" dirty="0"/>
              <a:t>Breaking Habits</a:t>
            </a:r>
          </a:p>
        </p:txBody>
      </p:sp>
      <p:sp>
        <p:nvSpPr>
          <p:cNvPr id="3" name="Content Placeholder 2">
            <a:extLst>
              <a:ext uri="{FF2B5EF4-FFF2-40B4-BE49-F238E27FC236}">
                <a16:creationId xmlns:a16="http://schemas.microsoft.com/office/drawing/2014/main" id="{097DC6C5-B112-867B-564B-FCB34C348A64}"/>
              </a:ext>
            </a:extLst>
          </p:cNvPr>
          <p:cNvSpPr>
            <a:spLocks noGrp="1"/>
          </p:cNvSpPr>
          <p:nvPr>
            <p:ph idx="1"/>
          </p:nvPr>
        </p:nvSpPr>
        <p:spPr/>
        <p:txBody>
          <a:bodyPr>
            <a:normAutofit lnSpcReduction="10000"/>
          </a:bodyPr>
          <a:lstStyle/>
          <a:p>
            <a:r>
              <a:rPr lang="en-US" dirty="0"/>
              <a:t>Breaking habits are not easy, but change is possible.</a:t>
            </a:r>
          </a:p>
          <a:p>
            <a:r>
              <a:rPr lang="en-US" b="0" i="0" dirty="0">
                <a:solidFill>
                  <a:srgbClr val="231F20"/>
                </a:solidFill>
                <a:effectLst/>
              </a:rPr>
              <a:t>Identify the Routine: Duhigg recommends that you recognize the routine behavior that you want to break.</a:t>
            </a:r>
          </a:p>
          <a:p>
            <a:r>
              <a:rPr lang="en-US" dirty="0"/>
              <a:t>Your routine might be turning off the alarm multiple times and forgetting to take your vitamins/medication.</a:t>
            </a:r>
          </a:p>
          <a:p>
            <a:r>
              <a:rPr lang="en-US" dirty="0"/>
              <a:t>Putting off taking your vitamins/medication may results in your body not feeling well or rewarded. </a:t>
            </a:r>
          </a:p>
          <a:p>
            <a:r>
              <a:rPr lang="en-US" dirty="0"/>
              <a:t>A lack of positive rewards may result in a desire to break a habit. This desire to feel rewarded leads us to respond to the alarm clock and take vitamin/medication so our body feels better.</a:t>
            </a:r>
          </a:p>
        </p:txBody>
      </p:sp>
    </p:spTree>
    <p:extLst>
      <p:ext uri="{BB962C8B-B14F-4D97-AF65-F5344CB8AC3E}">
        <p14:creationId xmlns:p14="http://schemas.microsoft.com/office/powerpoint/2010/main" val="1825398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474E9-1736-291F-543E-ECBFF67AB85E}"/>
              </a:ext>
            </a:extLst>
          </p:cNvPr>
          <p:cNvSpPr>
            <a:spLocks noGrp="1"/>
          </p:cNvSpPr>
          <p:nvPr>
            <p:ph type="title"/>
          </p:nvPr>
        </p:nvSpPr>
        <p:spPr/>
        <p:txBody>
          <a:bodyPr/>
          <a:lstStyle/>
          <a:p>
            <a:r>
              <a:rPr lang="en-US" dirty="0"/>
              <a:t>Adopting Habits</a:t>
            </a:r>
          </a:p>
        </p:txBody>
      </p:sp>
      <p:sp>
        <p:nvSpPr>
          <p:cNvPr id="3" name="Content Placeholder 2">
            <a:extLst>
              <a:ext uri="{FF2B5EF4-FFF2-40B4-BE49-F238E27FC236}">
                <a16:creationId xmlns:a16="http://schemas.microsoft.com/office/drawing/2014/main" id="{573296A3-782A-0E6D-DF85-C3F619B3202C}"/>
              </a:ext>
            </a:extLst>
          </p:cNvPr>
          <p:cNvSpPr>
            <a:spLocks noGrp="1"/>
          </p:cNvSpPr>
          <p:nvPr>
            <p:ph idx="1"/>
          </p:nvPr>
        </p:nvSpPr>
        <p:spPr/>
        <p:txBody>
          <a:bodyPr/>
          <a:lstStyle/>
          <a:p>
            <a:r>
              <a:rPr lang="en-US" sz="2800" dirty="0"/>
              <a:t>Knowing your Habit Loop (cues / triggers, routine, reward) can help </a:t>
            </a:r>
            <a:r>
              <a:rPr lang="en-US" dirty="0"/>
              <a:t>you to develop a plan for adopting a habit. </a:t>
            </a:r>
            <a:endParaRPr lang="en-US" sz="2800" dirty="0"/>
          </a:p>
          <a:p>
            <a:r>
              <a:rPr lang="en-US" sz="2800" dirty="0"/>
              <a:t>Your reward </a:t>
            </a:r>
            <a:r>
              <a:rPr lang="en-US" dirty="0"/>
              <a:t>for responding by taking your vitamin/medication when the alarm clock goes off or when you see the reminder note is your body feeling well. </a:t>
            </a:r>
          </a:p>
          <a:p>
            <a:r>
              <a:rPr lang="en-US" dirty="0"/>
              <a:t>A new habit is formed over time with repetition. Start with small and set achievable goals that will make you more likely to succeed. For example, if you have a daily meal routine, plan </a:t>
            </a:r>
            <a:r>
              <a:rPr lang="en-US"/>
              <a:t>to take </a:t>
            </a:r>
            <a:r>
              <a:rPr lang="en-US" dirty="0"/>
              <a:t>your vitamins/medication with meals.</a:t>
            </a:r>
          </a:p>
        </p:txBody>
      </p:sp>
    </p:spTree>
    <p:extLst>
      <p:ext uri="{BB962C8B-B14F-4D97-AF65-F5344CB8AC3E}">
        <p14:creationId xmlns:p14="http://schemas.microsoft.com/office/powerpoint/2010/main" val="32513267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6F13E-2E78-2EDC-5432-940265752D8C}"/>
              </a:ext>
            </a:extLst>
          </p:cNvPr>
          <p:cNvSpPr>
            <a:spLocks noGrp="1"/>
          </p:cNvSpPr>
          <p:nvPr>
            <p:ph type="title"/>
          </p:nvPr>
        </p:nvSpPr>
        <p:spPr/>
        <p:txBody>
          <a:bodyPr/>
          <a:lstStyle/>
          <a:p>
            <a:r>
              <a:rPr lang="en-US" dirty="0"/>
              <a:t>Adopting a New Habit</a:t>
            </a:r>
          </a:p>
        </p:txBody>
      </p:sp>
      <p:sp>
        <p:nvSpPr>
          <p:cNvPr id="3" name="Content Placeholder 2">
            <a:extLst>
              <a:ext uri="{FF2B5EF4-FFF2-40B4-BE49-F238E27FC236}">
                <a16:creationId xmlns:a16="http://schemas.microsoft.com/office/drawing/2014/main" id="{A340DAB2-6DEA-5A00-8B2D-39792D8EAB56}"/>
              </a:ext>
            </a:extLst>
          </p:cNvPr>
          <p:cNvSpPr>
            <a:spLocks noGrp="1"/>
          </p:cNvSpPr>
          <p:nvPr>
            <p:ph idx="1"/>
          </p:nvPr>
        </p:nvSpPr>
        <p:spPr/>
        <p:txBody>
          <a:bodyPr>
            <a:normAutofit fontScale="92500"/>
          </a:bodyPr>
          <a:lstStyle/>
          <a:p>
            <a:r>
              <a:rPr lang="en-US" dirty="0"/>
              <a:t>Building a new habit is training your brain to do something automatically.  </a:t>
            </a:r>
          </a:p>
          <a:p>
            <a:r>
              <a:rPr lang="en-US" dirty="0"/>
              <a:t>The habit loop method may take trial and error may and may not work for you. </a:t>
            </a:r>
          </a:p>
          <a:p>
            <a:r>
              <a:rPr lang="en-US" dirty="0"/>
              <a:t>Remember a routine behavior takes time to develop. It may take approximately 18-254 days depending on the habit, according to the University of college of London study. </a:t>
            </a:r>
          </a:p>
          <a:p>
            <a:r>
              <a:rPr lang="en-US" dirty="0"/>
              <a:t>You may reward yourself when you succeed at forming a new habit such as starting a new exercise program or diet.   </a:t>
            </a:r>
          </a:p>
          <a:p>
            <a:r>
              <a:rPr lang="en-US" dirty="0"/>
              <a:t> Knowing your habit loop may help you to form new positive routine.</a:t>
            </a:r>
          </a:p>
          <a:p>
            <a:endParaRPr lang="en-US" dirty="0"/>
          </a:p>
        </p:txBody>
      </p:sp>
    </p:spTree>
    <p:extLst>
      <p:ext uri="{BB962C8B-B14F-4D97-AF65-F5344CB8AC3E}">
        <p14:creationId xmlns:p14="http://schemas.microsoft.com/office/powerpoint/2010/main" val="3118128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86559-1ECA-D1C8-5CE9-B1F0AAD54748}"/>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14AC6458-A1DE-A983-CF93-B8D689B3EF91}"/>
              </a:ext>
            </a:extLst>
          </p:cNvPr>
          <p:cNvSpPr>
            <a:spLocks noGrp="1"/>
          </p:cNvSpPr>
          <p:nvPr>
            <p:ph idx="1"/>
          </p:nvPr>
        </p:nvSpPr>
        <p:spPr/>
        <p:txBody>
          <a:bodyPr/>
          <a:lstStyle/>
          <a:p>
            <a:r>
              <a:rPr lang="en-US" dirty="0"/>
              <a:t>The time for Questions and Answers will come after Sr. Chero’s presentation. </a:t>
            </a:r>
          </a:p>
          <a:p>
            <a:endParaRPr lang="en-US" dirty="0"/>
          </a:p>
        </p:txBody>
      </p:sp>
      <p:pic>
        <p:nvPicPr>
          <p:cNvPr id="5" name="Picture 4" descr="A green button with white text">
            <a:extLst>
              <a:ext uri="{FF2B5EF4-FFF2-40B4-BE49-F238E27FC236}">
                <a16:creationId xmlns:a16="http://schemas.microsoft.com/office/drawing/2014/main" id="{2A95D7D9-8B10-6104-D0A9-F5737AB033D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114800" y="2593395"/>
            <a:ext cx="5184842" cy="4147874"/>
          </a:xfrm>
          <a:prstGeom prst="rect">
            <a:avLst/>
          </a:prstGeom>
        </p:spPr>
      </p:pic>
      <p:sp>
        <p:nvSpPr>
          <p:cNvPr id="6" name="TextBox 5">
            <a:extLst>
              <a:ext uri="{FF2B5EF4-FFF2-40B4-BE49-F238E27FC236}">
                <a16:creationId xmlns:a16="http://schemas.microsoft.com/office/drawing/2014/main" id="{FD69CBEC-3DAD-2095-0167-31331035F61A}"/>
              </a:ext>
            </a:extLst>
          </p:cNvPr>
          <p:cNvSpPr txBox="1"/>
          <p:nvPr/>
        </p:nvSpPr>
        <p:spPr>
          <a:xfrm>
            <a:off x="4114800" y="6979800"/>
            <a:ext cx="6267450" cy="230832"/>
          </a:xfrm>
          <a:prstGeom prst="rect">
            <a:avLst/>
          </a:prstGeom>
          <a:noFill/>
        </p:spPr>
        <p:txBody>
          <a:bodyPr wrap="square" rtlCol="0">
            <a:spAutoFit/>
          </a:bodyPr>
          <a:lstStyle/>
          <a:p>
            <a:r>
              <a:rPr lang="en-US" sz="900">
                <a:hlinkClick r:id="rId3" tooltip="https://askleo.com/what-is-facebook-fan-friday/"/>
              </a:rPr>
              <a:t>This Photo</a:t>
            </a:r>
            <a:r>
              <a:rPr lang="en-US" sz="900"/>
              <a:t> by Unknown Author is licensed under </a:t>
            </a:r>
            <a:r>
              <a:rPr lang="en-US" sz="900">
                <a:hlinkClick r:id="rId4" tooltip="https://creativecommons.org/licenses/by-nc-nd/3.0/"/>
              </a:rPr>
              <a:t>CC BY-NC-ND</a:t>
            </a:r>
            <a:endParaRPr lang="en-US" sz="900"/>
          </a:p>
        </p:txBody>
      </p:sp>
    </p:spTree>
    <p:extLst>
      <p:ext uri="{BB962C8B-B14F-4D97-AF65-F5344CB8AC3E}">
        <p14:creationId xmlns:p14="http://schemas.microsoft.com/office/powerpoint/2010/main" val="6945416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17A7F34E-D418-47E2-9F86-2C45BBC312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Right Triangle 22">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Content Placeholder 4" descr="A rainbow colored text on a white background&#10;&#10;Description automatically generated">
            <a:extLst>
              <a:ext uri="{FF2B5EF4-FFF2-40B4-BE49-F238E27FC236}">
                <a16:creationId xmlns:a16="http://schemas.microsoft.com/office/drawing/2014/main" id="{0C58B0F7-488C-D324-132E-CBBB505FCAAB}"/>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62163" y="1229451"/>
            <a:ext cx="7746709" cy="4357523"/>
          </a:xfrm>
          <a:prstGeom prst="rect">
            <a:avLst/>
          </a:prstGeom>
        </p:spPr>
      </p:pic>
    </p:spTree>
    <p:extLst>
      <p:ext uri="{BB962C8B-B14F-4D97-AF65-F5344CB8AC3E}">
        <p14:creationId xmlns:p14="http://schemas.microsoft.com/office/powerpoint/2010/main" val="12082359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E22574-1A6D-B0BB-7E86-BB7BCF35D9E8}"/>
              </a:ext>
            </a:extLst>
          </p:cNvPr>
          <p:cNvSpPr>
            <a:spLocks noGrp="1"/>
          </p:cNvSpPr>
          <p:nvPr>
            <p:ph type="title"/>
          </p:nvPr>
        </p:nvSpPr>
        <p:spPr>
          <a:xfrm>
            <a:off x="1006900" y="1188637"/>
            <a:ext cx="3141430" cy="4480726"/>
          </a:xfrm>
        </p:spPr>
        <p:txBody>
          <a:bodyPr>
            <a:normAutofit/>
          </a:bodyPr>
          <a:lstStyle/>
          <a:p>
            <a:pPr algn="r"/>
            <a:r>
              <a:rPr lang="en-US" sz="6600" dirty="0"/>
              <a:t>Citation </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146B5A9-B6A8-CB2C-54AD-46FADE535E5D}"/>
              </a:ext>
            </a:extLst>
          </p:cNvPr>
          <p:cNvSpPr>
            <a:spLocks noGrp="1"/>
          </p:cNvSpPr>
          <p:nvPr>
            <p:ph idx="1"/>
          </p:nvPr>
        </p:nvSpPr>
        <p:spPr>
          <a:xfrm>
            <a:off x="5150580" y="863448"/>
            <a:ext cx="4774249" cy="4630817"/>
          </a:xfrm>
        </p:spPr>
        <p:txBody>
          <a:bodyPr anchor="ctr">
            <a:normAutofit fontScale="77500" lnSpcReduction="20000"/>
          </a:bodyPr>
          <a:lstStyle/>
          <a:p>
            <a:pPr marL="0">
              <a:lnSpc>
                <a:spcPct val="110000"/>
              </a:lnSpc>
              <a:spcBef>
                <a:spcPts val="0"/>
              </a:spcBef>
              <a:spcAft>
                <a:spcPts val="800"/>
              </a:spcAft>
            </a:pPr>
            <a:endParaRPr lang="en-US" sz="1300" i="1" kern="0" dirty="0">
              <a:effectLst/>
              <a:latin typeface="Bookman Old Style" panose="02050604050505020204" pitchFamily="18" charset="0"/>
              <a:ea typeface="Aptos" panose="020B0004020202020204" pitchFamily="34" charset="0"/>
              <a:cs typeface="GalliardStd-Italic"/>
            </a:endParaRPr>
          </a:p>
          <a:p>
            <a:pPr marL="0">
              <a:lnSpc>
                <a:spcPct val="120000"/>
              </a:lnSpc>
              <a:spcBef>
                <a:spcPts val="0"/>
              </a:spcBef>
              <a:spcAft>
                <a:spcPts val="800"/>
              </a:spcAft>
            </a:pPr>
            <a:r>
              <a:rPr lang="en-US" sz="1500" i="1" kern="0" dirty="0">
                <a:effectLst/>
                <a:latin typeface="Bookman Old Style" panose="02050604050505020204" pitchFamily="18" charset="0"/>
                <a:ea typeface="Aptos" panose="020B0004020202020204" pitchFamily="34" charset="0"/>
                <a:cs typeface="GalliardStd-Italic"/>
              </a:rPr>
              <a:t>Coaching: An International Journal of Theory, Research</a:t>
            </a:r>
          </a:p>
          <a:p>
            <a:pPr marL="0" indent="0">
              <a:lnSpc>
                <a:spcPct val="120000"/>
              </a:lnSpc>
              <a:spcBef>
                <a:spcPts val="0"/>
              </a:spcBef>
              <a:spcAft>
                <a:spcPts val="800"/>
              </a:spcAft>
              <a:buNone/>
            </a:pPr>
            <a:r>
              <a:rPr lang="en-US" sz="1500" i="1" kern="0" dirty="0">
                <a:effectLst/>
                <a:latin typeface="Bookman Old Style" panose="02050604050505020204" pitchFamily="18" charset="0"/>
                <a:ea typeface="Aptos" panose="020B0004020202020204" pitchFamily="34" charset="0"/>
                <a:cs typeface="GalliardStd-Italic"/>
              </a:rPr>
              <a:t>       and Practice</a:t>
            </a:r>
            <a:r>
              <a:rPr lang="en-US" sz="1500" kern="0" dirty="0">
                <a:effectLst/>
                <a:latin typeface="Bookman Old Style" panose="02050604050505020204" pitchFamily="18" charset="0"/>
                <a:ea typeface="Aptos" panose="020B0004020202020204" pitchFamily="34" charset="0"/>
                <a:cs typeface="GalliardStd-Roman"/>
              </a:rPr>
              <a:t>, 1 ( 2 ), 145 – 63.</a:t>
            </a:r>
            <a:endParaRPr lang="en-US" sz="1500" kern="100" dirty="0">
              <a:effectLst/>
              <a:latin typeface="Bookman Old Style" panose="02050604050505020204" pitchFamily="18" charset="0"/>
              <a:ea typeface="Aptos" panose="020B0004020202020204" pitchFamily="34" charset="0"/>
              <a:cs typeface="Times New Roman" panose="02020603050405020304" pitchFamily="18" charset="0"/>
            </a:endParaRPr>
          </a:p>
          <a:p>
            <a:pPr marL="0">
              <a:lnSpc>
                <a:spcPct val="120000"/>
              </a:lnSpc>
              <a:spcBef>
                <a:spcPts val="0"/>
              </a:spcBef>
              <a:spcAft>
                <a:spcPts val="800"/>
              </a:spcAft>
            </a:pPr>
            <a:r>
              <a:rPr lang="en-US" sz="1500" kern="0" dirty="0">
                <a:effectLst/>
                <a:latin typeface="Bookman Old Style" panose="02050604050505020204" pitchFamily="18" charset="0"/>
                <a:ea typeface="Aptos" panose="020B0004020202020204" pitchFamily="34" charset="0"/>
                <a:cs typeface="GalliardStd-Roman"/>
              </a:rPr>
              <a:t>Wolpe , J. and Lazarus , A.A. ( 1966 ) </a:t>
            </a:r>
            <a:r>
              <a:rPr lang="en-US" sz="1500" i="1" kern="0" dirty="0">
                <a:effectLst/>
                <a:latin typeface="Bookman Old Style" panose="02050604050505020204" pitchFamily="18" charset="0"/>
                <a:ea typeface="Aptos" panose="020B0004020202020204" pitchFamily="34" charset="0"/>
                <a:cs typeface="GalliardStd-Italic"/>
              </a:rPr>
              <a:t>Behavior Therapy </a:t>
            </a:r>
          </a:p>
          <a:p>
            <a:pPr marL="0" indent="0">
              <a:lnSpc>
                <a:spcPct val="120000"/>
              </a:lnSpc>
              <a:spcBef>
                <a:spcPts val="0"/>
              </a:spcBef>
              <a:spcAft>
                <a:spcPts val="800"/>
              </a:spcAft>
              <a:buNone/>
            </a:pPr>
            <a:r>
              <a:rPr lang="en-US" sz="1500" i="1" kern="0" dirty="0">
                <a:latin typeface="Bookman Old Style" panose="02050604050505020204" pitchFamily="18" charset="0"/>
                <a:ea typeface="Aptos" panose="020B0004020202020204" pitchFamily="34" charset="0"/>
                <a:cs typeface="GalliardStd-Italic"/>
              </a:rPr>
              <a:t>    </a:t>
            </a:r>
            <a:r>
              <a:rPr lang="en-US" sz="1500" i="1" kern="0" dirty="0">
                <a:effectLst/>
                <a:latin typeface="Bookman Old Style" panose="02050604050505020204" pitchFamily="18" charset="0"/>
                <a:ea typeface="Aptos" panose="020B0004020202020204" pitchFamily="34" charset="0"/>
                <a:cs typeface="GalliardStd-Italic"/>
              </a:rPr>
              <a:t> Techniques</a:t>
            </a:r>
            <a:r>
              <a:rPr lang="en-US" sz="1500" kern="0" dirty="0">
                <a:effectLst/>
                <a:latin typeface="Bookman Old Style" panose="02050604050505020204" pitchFamily="18" charset="0"/>
                <a:ea typeface="Aptos" panose="020B0004020202020204" pitchFamily="34" charset="0"/>
                <a:cs typeface="GalliardStd-Roman"/>
              </a:rPr>
              <a:t>. </a:t>
            </a:r>
          </a:p>
          <a:p>
            <a:pPr marL="0">
              <a:lnSpc>
                <a:spcPct val="120000"/>
              </a:lnSpc>
              <a:spcBef>
                <a:spcPts val="0"/>
              </a:spcBef>
              <a:spcAft>
                <a:spcPts val="800"/>
              </a:spcAft>
            </a:pPr>
            <a:r>
              <a:rPr lang="en-US" sz="1500" cap="all" dirty="0">
                <a:solidFill>
                  <a:srgbClr val="3F3F3F"/>
                </a:solidFill>
                <a:latin typeface="Bookman Old Style" panose="02050604050505020204" pitchFamily="18" charset="0"/>
              </a:rPr>
              <a:t>Behavior Change. Positive psychology.com</a:t>
            </a:r>
          </a:p>
          <a:p>
            <a:pPr marL="0">
              <a:lnSpc>
                <a:spcPct val="120000"/>
              </a:lnSpc>
              <a:spcBef>
                <a:spcPts val="0"/>
              </a:spcBef>
              <a:spcAft>
                <a:spcPts val="800"/>
              </a:spcAft>
            </a:pPr>
            <a:r>
              <a:rPr lang="en-US" sz="1500" dirty="0">
                <a:latin typeface="Bookman Old Style" panose="02050604050505020204" pitchFamily="18" charset="0"/>
              </a:rPr>
              <a:t>Journalist Charles Duhigg i</a:t>
            </a:r>
            <a:r>
              <a:rPr lang="en-US" sz="1500" b="0" i="0" dirty="0">
                <a:solidFill>
                  <a:srgbClr val="231F20"/>
                </a:solidFill>
                <a:effectLst/>
                <a:latin typeface="Bookman Old Style" panose="02050604050505020204" pitchFamily="18" charset="0"/>
              </a:rPr>
              <a:t>ntroduces the concept of the</a:t>
            </a:r>
          </a:p>
          <a:p>
            <a:pPr marL="0" indent="0">
              <a:lnSpc>
                <a:spcPct val="120000"/>
              </a:lnSpc>
              <a:spcBef>
                <a:spcPts val="0"/>
              </a:spcBef>
              <a:spcAft>
                <a:spcPts val="800"/>
              </a:spcAft>
              <a:buNone/>
            </a:pPr>
            <a:r>
              <a:rPr lang="en-US" sz="1500" dirty="0">
                <a:solidFill>
                  <a:srgbClr val="231F20"/>
                </a:solidFill>
                <a:latin typeface="Bookman Old Style" panose="02050604050505020204" pitchFamily="18" charset="0"/>
              </a:rPr>
              <a:t>     </a:t>
            </a:r>
            <a:r>
              <a:rPr lang="en-US" sz="1500" b="0" i="0" dirty="0">
                <a:solidFill>
                  <a:srgbClr val="231F20"/>
                </a:solidFill>
                <a:effectLst/>
                <a:latin typeface="Bookman Old Style" panose="02050604050505020204" pitchFamily="18" charset="0"/>
              </a:rPr>
              <a:t>habit loop in “</a:t>
            </a:r>
            <a:r>
              <a:rPr lang="en-US" sz="1500" b="0" i="0" strike="noStrike" dirty="0">
                <a:solidFill>
                  <a:srgbClr val="DB1F88"/>
                </a:solidFill>
                <a:effectLst/>
                <a:latin typeface="Bookman Old Style" panose="02050604050505020204" pitchFamily="18" charset="0"/>
                <a:hlinkClick r:id="rId2"/>
              </a:rPr>
              <a:t>The Power of Habit: Why We Do What We Do in Life and Business</a:t>
            </a:r>
            <a:r>
              <a:rPr lang="en-US" sz="1500" b="0" i="0" dirty="0">
                <a:solidFill>
                  <a:srgbClr val="231F20"/>
                </a:solidFill>
                <a:effectLst/>
                <a:latin typeface="Bookman Old Style" panose="02050604050505020204" pitchFamily="18" charset="0"/>
              </a:rPr>
              <a:t>.”</a:t>
            </a:r>
          </a:p>
          <a:p>
            <a:pPr marL="0">
              <a:lnSpc>
                <a:spcPct val="120000"/>
              </a:lnSpc>
              <a:spcBef>
                <a:spcPts val="0"/>
              </a:spcBef>
              <a:spcAft>
                <a:spcPts val="800"/>
              </a:spcAft>
            </a:pPr>
            <a:r>
              <a:rPr lang="en-US" sz="1500" i="0" dirty="0">
                <a:solidFill>
                  <a:srgbClr val="231F20"/>
                </a:solidFill>
                <a:effectLst/>
                <a:latin typeface="Bookman Old Style" panose="02050604050505020204" pitchFamily="18" charset="0"/>
              </a:rPr>
              <a:t>Current Version,  Feb 5, 2021</a:t>
            </a:r>
            <a:r>
              <a:rPr lang="en-US" sz="1500" b="1" i="0" dirty="0">
                <a:solidFill>
                  <a:srgbClr val="231F20"/>
                </a:solidFill>
                <a:effectLst/>
                <a:latin typeface="Bookman Old Style" panose="02050604050505020204" pitchFamily="18" charset="0"/>
              </a:rPr>
              <a:t>, </a:t>
            </a:r>
            <a:r>
              <a:rPr lang="en-US" sz="1500" b="0" i="0" dirty="0">
                <a:solidFill>
                  <a:srgbClr val="231F20"/>
                </a:solidFill>
                <a:effectLst/>
                <a:latin typeface="Bookman Old Style" panose="02050604050505020204" pitchFamily="18" charset="0"/>
              </a:rPr>
              <a:t>Edited By </a:t>
            </a:r>
            <a:r>
              <a:rPr lang="en-US" sz="1500" b="0" i="0" dirty="0">
                <a:solidFill>
                  <a:srgbClr val="767474"/>
                </a:solidFill>
                <a:effectLst/>
                <a:latin typeface="Bookman Old Style" panose="02050604050505020204" pitchFamily="18" charset="0"/>
              </a:rPr>
              <a:t>Kelly Morrell</a:t>
            </a:r>
          </a:p>
          <a:p>
            <a:pPr marL="0" indent="0">
              <a:lnSpc>
                <a:spcPct val="120000"/>
              </a:lnSpc>
              <a:spcBef>
                <a:spcPts val="0"/>
              </a:spcBef>
              <a:spcAft>
                <a:spcPts val="800"/>
              </a:spcAft>
              <a:buNone/>
            </a:pPr>
            <a:r>
              <a:rPr lang="en-US" sz="1500" b="0" i="0" dirty="0">
                <a:solidFill>
                  <a:srgbClr val="767474"/>
                </a:solidFill>
                <a:effectLst/>
                <a:latin typeface="Bookman Old Style" panose="02050604050505020204" pitchFamily="18" charset="0"/>
              </a:rPr>
              <a:t>     </a:t>
            </a:r>
            <a:r>
              <a:rPr lang="en-US" sz="1500" b="0" i="0" dirty="0">
                <a:solidFill>
                  <a:srgbClr val="231F20"/>
                </a:solidFill>
                <a:effectLst/>
                <a:latin typeface="Bookman Old Style" panose="02050604050505020204" pitchFamily="18" charset="0"/>
              </a:rPr>
              <a:t>Medically Reviewed By </a:t>
            </a:r>
            <a:r>
              <a:rPr lang="en-US" sz="1500" b="0" i="0" dirty="0">
                <a:solidFill>
                  <a:srgbClr val="767474"/>
                </a:solidFill>
                <a:effectLst/>
                <a:latin typeface="Bookman Old Style" panose="02050604050505020204" pitchFamily="18" charset="0"/>
              </a:rPr>
              <a:t>Marney A. White, PhD, MS </a:t>
            </a:r>
            <a:r>
              <a:rPr lang="en-US" sz="1500" b="0" i="0" dirty="0">
                <a:solidFill>
                  <a:srgbClr val="231F20"/>
                </a:solidFill>
                <a:effectLst/>
                <a:latin typeface="Bookman Old Style" panose="02050604050505020204" pitchFamily="18" charset="0"/>
              </a:rPr>
              <a:t>Copy</a:t>
            </a:r>
          </a:p>
          <a:p>
            <a:pPr marL="0" indent="0">
              <a:lnSpc>
                <a:spcPct val="120000"/>
              </a:lnSpc>
              <a:spcBef>
                <a:spcPts val="0"/>
              </a:spcBef>
              <a:spcAft>
                <a:spcPts val="800"/>
              </a:spcAft>
              <a:buNone/>
            </a:pPr>
            <a:r>
              <a:rPr lang="en-US" sz="1500" dirty="0">
                <a:solidFill>
                  <a:srgbClr val="231F20"/>
                </a:solidFill>
                <a:latin typeface="Bookman Old Style" panose="02050604050505020204" pitchFamily="18" charset="0"/>
              </a:rPr>
              <a:t>     </a:t>
            </a:r>
            <a:r>
              <a:rPr lang="en-US" sz="1500" b="0" i="0" dirty="0">
                <a:solidFill>
                  <a:srgbClr val="231F20"/>
                </a:solidFill>
                <a:effectLst/>
                <a:latin typeface="Bookman Old Style" panose="02050604050505020204" pitchFamily="18" charset="0"/>
              </a:rPr>
              <a:t>Edited By </a:t>
            </a:r>
            <a:r>
              <a:rPr lang="en-US" sz="1500" b="0" i="0" dirty="0">
                <a:solidFill>
                  <a:srgbClr val="767474"/>
                </a:solidFill>
                <a:effectLst/>
                <a:latin typeface="Bookman Old Style" panose="02050604050505020204" pitchFamily="18" charset="0"/>
              </a:rPr>
              <a:t>Sara Giusti</a:t>
            </a:r>
          </a:p>
          <a:p>
            <a:pPr marL="0" marR="0">
              <a:lnSpc>
                <a:spcPct val="120000"/>
              </a:lnSpc>
              <a:spcBef>
                <a:spcPts val="0"/>
              </a:spcBef>
              <a:spcAft>
                <a:spcPts val="800"/>
              </a:spcAft>
            </a:pPr>
            <a:r>
              <a:rPr lang="en-US" sz="1500" kern="0" dirty="0">
                <a:effectLst/>
                <a:latin typeface="Bookman Old Style" panose="02050604050505020204" pitchFamily="18" charset="0"/>
                <a:ea typeface="Aptos" panose="020B0004020202020204" pitchFamily="34" charset="0"/>
                <a:cs typeface="GalliardStd-Roman"/>
              </a:rPr>
              <a:t>Wolpe, J. (1973 ) </a:t>
            </a:r>
            <a:r>
              <a:rPr lang="en-US" sz="1500" i="1" kern="0" dirty="0">
                <a:effectLst/>
                <a:latin typeface="Bookman Old Style" panose="02050604050505020204" pitchFamily="18" charset="0"/>
                <a:ea typeface="Aptos" panose="020B0004020202020204" pitchFamily="34" charset="0"/>
                <a:cs typeface="GalliardStd-Italic"/>
              </a:rPr>
              <a:t>The Practice of Behavior Therapy</a:t>
            </a:r>
            <a:r>
              <a:rPr lang="en-US" sz="1500" kern="0" dirty="0">
                <a:effectLst/>
                <a:latin typeface="Bookman Old Style" panose="02050604050505020204" pitchFamily="18" charset="0"/>
                <a:ea typeface="Aptos" panose="020B0004020202020204" pitchFamily="34" charset="0"/>
                <a:cs typeface="GalliardStd-Roman"/>
              </a:rPr>
              <a:t>. New </a:t>
            </a:r>
          </a:p>
          <a:p>
            <a:pPr marL="0" marR="0" indent="0">
              <a:lnSpc>
                <a:spcPct val="120000"/>
              </a:lnSpc>
              <a:spcBef>
                <a:spcPts val="0"/>
              </a:spcBef>
              <a:spcAft>
                <a:spcPts val="800"/>
              </a:spcAft>
              <a:buNone/>
            </a:pPr>
            <a:r>
              <a:rPr lang="en-US" sz="1500" kern="0" dirty="0">
                <a:latin typeface="Bookman Old Style" panose="02050604050505020204" pitchFamily="18" charset="0"/>
                <a:ea typeface="Aptos" panose="020B0004020202020204" pitchFamily="34" charset="0"/>
                <a:cs typeface="GalliardStd-Roman"/>
              </a:rPr>
              <a:t>    </a:t>
            </a:r>
            <a:r>
              <a:rPr lang="en-US" sz="1500" kern="0" dirty="0">
                <a:effectLst/>
                <a:latin typeface="Bookman Old Style" panose="02050604050505020204" pitchFamily="18" charset="0"/>
                <a:ea typeface="Aptos" panose="020B0004020202020204" pitchFamily="34" charset="0"/>
                <a:cs typeface="GalliardStd-Roman"/>
              </a:rPr>
              <a:t> York: Pergamon.</a:t>
            </a:r>
            <a:endParaRPr lang="en-US" sz="1500" kern="100" dirty="0">
              <a:effectLst/>
              <a:latin typeface="Bookman Old Style" panose="02050604050505020204" pitchFamily="18" charset="0"/>
              <a:ea typeface="Aptos" panose="020B0004020202020204" pitchFamily="34" charset="0"/>
              <a:cs typeface="Times New Roman" panose="02020603050405020304" pitchFamily="18" charset="0"/>
            </a:endParaRPr>
          </a:p>
          <a:p>
            <a:pPr marL="0" marR="0">
              <a:lnSpc>
                <a:spcPct val="120000"/>
              </a:lnSpc>
              <a:spcBef>
                <a:spcPts val="0"/>
              </a:spcBef>
              <a:spcAft>
                <a:spcPts val="0"/>
              </a:spcAft>
            </a:pPr>
            <a:r>
              <a:rPr lang="en-US" sz="1500" kern="0" dirty="0">
                <a:effectLst/>
                <a:latin typeface="Bookman Old Style" panose="02050604050505020204" pitchFamily="18" charset="0"/>
                <a:ea typeface="Aptos" panose="020B0004020202020204" pitchFamily="34" charset="0"/>
                <a:cs typeface="GalliardStd-Roman"/>
              </a:rPr>
              <a:t>Wolpe , J. ( 1973 ) </a:t>
            </a:r>
            <a:r>
              <a:rPr lang="en-US" sz="1500" i="1" kern="0" dirty="0">
                <a:effectLst/>
                <a:latin typeface="Bookman Old Style" panose="02050604050505020204" pitchFamily="18" charset="0"/>
                <a:ea typeface="Aptos" panose="020B0004020202020204" pitchFamily="34" charset="0"/>
                <a:cs typeface="GalliardStd-Italic"/>
              </a:rPr>
              <a:t>The Practice of Behavior Therapy </a:t>
            </a:r>
            <a:r>
              <a:rPr lang="en-US" sz="1500" kern="0" dirty="0">
                <a:effectLst/>
                <a:latin typeface="Bookman Old Style" panose="02050604050505020204" pitchFamily="18" charset="0"/>
                <a:ea typeface="Aptos" panose="020B0004020202020204" pitchFamily="34" charset="0"/>
                <a:cs typeface="GalliardStd-Roman"/>
              </a:rPr>
              <a:t>. </a:t>
            </a:r>
          </a:p>
          <a:p>
            <a:pPr marL="0" marR="0" indent="0">
              <a:lnSpc>
                <a:spcPct val="120000"/>
              </a:lnSpc>
              <a:spcBef>
                <a:spcPts val="0"/>
              </a:spcBef>
              <a:spcAft>
                <a:spcPts val="0"/>
              </a:spcAft>
              <a:buNone/>
            </a:pPr>
            <a:r>
              <a:rPr lang="en-US" sz="1500" kern="0" dirty="0">
                <a:latin typeface="Bookman Old Style" panose="02050604050505020204" pitchFamily="18" charset="0"/>
                <a:ea typeface="Aptos" panose="020B0004020202020204" pitchFamily="34" charset="0"/>
                <a:cs typeface="GalliardStd-Roman"/>
              </a:rPr>
              <a:t>     </a:t>
            </a:r>
            <a:r>
              <a:rPr lang="en-US" sz="1500" kern="0" dirty="0">
                <a:effectLst/>
                <a:latin typeface="Bookman Old Style" panose="02050604050505020204" pitchFamily="18" charset="0"/>
                <a:ea typeface="Aptos" panose="020B0004020202020204" pitchFamily="34" charset="0"/>
                <a:cs typeface="GalliardStd-Roman"/>
              </a:rPr>
              <a:t>New York : Pergamon.</a:t>
            </a:r>
          </a:p>
          <a:p>
            <a:pPr marL="0" marR="0" indent="0">
              <a:lnSpc>
                <a:spcPct val="110000"/>
              </a:lnSpc>
              <a:spcBef>
                <a:spcPts val="0"/>
              </a:spcBef>
              <a:spcAft>
                <a:spcPts val="0"/>
              </a:spcAft>
              <a:buNone/>
            </a:pPr>
            <a:endParaRPr lang="en-US" sz="1300" kern="100" dirty="0">
              <a:effectLst/>
              <a:latin typeface="Bookman Old Style" panose="02050604050505020204" pitchFamily="18" charset="0"/>
              <a:ea typeface="Aptos" panose="020B0004020202020204" pitchFamily="34" charset="0"/>
              <a:cs typeface="Times New Roman" panose="02020603050405020304" pitchFamily="18" charset="0"/>
            </a:endParaRPr>
          </a:p>
          <a:p>
            <a:endParaRPr lang="en-US" sz="1500" dirty="0"/>
          </a:p>
        </p:txBody>
      </p:sp>
    </p:spTree>
    <p:extLst>
      <p:ext uri="{BB962C8B-B14F-4D97-AF65-F5344CB8AC3E}">
        <p14:creationId xmlns:p14="http://schemas.microsoft.com/office/powerpoint/2010/main" val="2799303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6216F-179B-1054-0DC9-ECB3E12D58E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7C75179-DDB4-0A24-AE91-1FFEFFAA5CD9}"/>
              </a:ext>
            </a:extLst>
          </p:cNvPr>
          <p:cNvSpPr>
            <a:spLocks noGrp="1"/>
          </p:cNvSpPr>
          <p:nvPr>
            <p:ph idx="1"/>
          </p:nvPr>
        </p:nvSpPr>
        <p:spPr/>
        <p:txBody>
          <a:bodyPr>
            <a:normAutofit fontScale="85000" lnSpcReduction="20000"/>
          </a:bodyPr>
          <a:lstStyle/>
          <a:p>
            <a:r>
              <a:rPr lang="en-US" dirty="0"/>
              <a:t>January is the beginning of the New Year, and we hope that you would find the material on Behavior Change helpful in achieving your goals, and or New Years resolutions. It would be good to journal or take notes of anything you think would help you over come the challenges of achieving your dreams. Changes are self-care actions, activity, or processes we can apply for the well-being of our journey.</a:t>
            </a:r>
          </a:p>
          <a:p>
            <a:r>
              <a:rPr lang="en-US" dirty="0"/>
              <a:t>So, think of one thing that you would like to change in 2024. </a:t>
            </a:r>
          </a:p>
          <a:p>
            <a:r>
              <a:rPr lang="en-US" dirty="0"/>
              <a:t>Our Goals for the New Year need to be achievable, realistic, and one that we could stick to.</a:t>
            </a:r>
          </a:p>
          <a:p>
            <a:r>
              <a:rPr lang="en-US" dirty="0"/>
              <a:t>One example of a long-term, achievable goal for me is creating a to-do list and reading it frequently to keep on track. (:&gt;)</a:t>
            </a:r>
          </a:p>
          <a:p>
            <a:r>
              <a:rPr lang="en-US" dirty="0"/>
              <a:t>Another goal, a short-term goal I have is to make this presentation simple, and easy for you to apply to any change you hope to make in your future. </a:t>
            </a:r>
          </a:p>
          <a:p>
            <a:endParaRPr lang="en-US" dirty="0"/>
          </a:p>
        </p:txBody>
      </p:sp>
    </p:spTree>
    <p:extLst>
      <p:ext uri="{BB962C8B-B14F-4D97-AF65-F5344CB8AC3E}">
        <p14:creationId xmlns:p14="http://schemas.microsoft.com/office/powerpoint/2010/main" val="17058303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4B1D7-1095-BB85-88ED-B4FCC9EF7F17}"/>
              </a:ext>
            </a:extLst>
          </p:cNvPr>
          <p:cNvSpPr>
            <a:spLocks noGrp="1"/>
          </p:cNvSpPr>
          <p:nvPr>
            <p:ph type="title"/>
          </p:nvPr>
        </p:nvSpPr>
        <p:spPr/>
        <p:txBody>
          <a:bodyPr/>
          <a:lstStyle/>
          <a:p>
            <a:r>
              <a:rPr lang="en-US" sz="4400" dirty="0"/>
              <a:t>Citation, continue</a:t>
            </a:r>
            <a:endParaRPr lang="en-US" dirty="0"/>
          </a:p>
        </p:txBody>
      </p:sp>
      <p:sp>
        <p:nvSpPr>
          <p:cNvPr id="3" name="Content Placeholder 2">
            <a:extLst>
              <a:ext uri="{FF2B5EF4-FFF2-40B4-BE49-F238E27FC236}">
                <a16:creationId xmlns:a16="http://schemas.microsoft.com/office/drawing/2014/main" id="{C9E111A8-FB39-E9A3-7957-11F2439CFF1F}"/>
              </a:ext>
            </a:extLst>
          </p:cNvPr>
          <p:cNvSpPr>
            <a:spLocks noGrp="1"/>
          </p:cNvSpPr>
          <p:nvPr>
            <p:ph idx="1"/>
          </p:nvPr>
        </p:nvSpPr>
        <p:spPr/>
        <p:txBody>
          <a:bodyPr>
            <a:normAutofit/>
          </a:bodyPr>
          <a:lstStyle/>
          <a:p>
            <a:endParaRPr lang="en-US" sz="1200" b="1" i="0" cap="all" dirty="0">
              <a:solidFill>
                <a:srgbClr val="3F3F3F"/>
              </a:solidFill>
              <a:effectLst/>
              <a:latin typeface="Open Sans" panose="020B0606030504020204" pitchFamily="34" charset="0"/>
            </a:endParaRPr>
          </a:p>
          <a:p>
            <a:pPr marL="0">
              <a:lnSpc>
                <a:spcPct val="150000"/>
              </a:lnSpc>
              <a:spcBef>
                <a:spcPts val="0"/>
              </a:spcBef>
              <a:spcAft>
                <a:spcPts val="800"/>
              </a:spcAft>
            </a:pPr>
            <a:r>
              <a:rPr lang="en-US" sz="1200" kern="0" dirty="0">
                <a:effectLst/>
                <a:latin typeface="Bookman Old Style" panose="02050604050505020204" pitchFamily="18" charset="0"/>
                <a:ea typeface="Aptos" panose="020B0004020202020204" pitchFamily="34" charset="0"/>
                <a:cs typeface="GalliardStd-Roman"/>
              </a:rPr>
              <a:t>New York.</a:t>
            </a:r>
            <a:r>
              <a:rPr lang="en-US" sz="1200" kern="0" dirty="0">
                <a:latin typeface="Bookman Old Style" panose="02050604050505020204" pitchFamily="18" charset="0"/>
                <a:ea typeface="Aptos" panose="020B0004020202020204" pitchFamily="34" charset="0"/>
                <a:cs typeface="Times New Roman" panose="02020603050405020304" pitchFamily="18" charset="0"/>
              </a:rPr>
              <a:t> NPR.org Ritual.com</a:t>
            </a:r>
            <a:endParaRPr lang="en-US" sz="1200" kern="100" dirty="0">
              <a:effectLst/>
              <a:latin typeface="Bookman Old Style" panose="02050604050505020204" pitchFamily="18" charset="0"/>
              <a:ea typeface="Aptos" panose="020B0004020202020204" pitchFamily="34" charset="0"/>
              <a:cs typeface="Times New Roman" panose="02020603050405020304" pitchFamily="18" charset="0"/>
            </a:endParaRPr>
          </a:p>
          <a:p>
            <a:pPr marL="0" marR="0">
              <a:lnSpc>
                <a:spcPct val="150000"/>
              </a:lnSpc>
              <a:spcBef>
                <a:spcPts val="0"/>
              </a:spcBef>
              <a:spcAft>
                <a:spcPts val="0"/>
              </a:spcAft>
            </a:pPr>
            <a:r>
              <a:rPr lang="en-US" sz="1200" kern="0" dirty="0">
                <a:effectLst/>
                <a:latin typeface="Bookman Old Style" panose="02050604050505020204" pitchFamily="18" charset="0"/>
                <a:ea typeface="Aptos" panose="020B0004020202020204" pitchFamily="34" charset="0"/>
                <a:cs typeface="GalliardStd-Roman"/>
              </a:rPr>
              <a:t>Spence, G.B., Cavanagh , M.J., and Grant, A.M. ( 2008 ) The integration of mindfulness</a:t>
            </a:r>
          </a:p>
          <a:p>
            <a:pPr marL="0" marR="0" indent="0">
              <a:lnSpc>
                <a:spcPct val="150000"/>
              </a:lnSpc>
              <a:spcBef>
                <a:spcPts val="0"/>
              </a:spcBef>
              <a:spcAft>
                <a:spcPts val="0"/>
              </a:spcAft>
              <a:buNone/>
            </a:pPr>
            <a:r>
              <a:rPr lang="en-US" sz="1200" kern="0" dirty="0">
                <a:latin typeface="Bookman Old Style" panose="02050604050505020204" pitchFamily="18" charset="0"/>
                <a:ea typeface="Aptos" panose="020B0004020202020204" pitchFamily="34" charset="0"/>
                <a:cs typeface="GalliardStd-Roman"/>
              </a:rPr>
              <a:t> </a:t>
            </a:r>
            <a:r>
              <a:rPr lang="en-US" sz="1200" kern="0" dirty="0">
                <a:effectLst/>
                <a:latin typeface="Bookman Old Style" panose="02050604050505020204" pitchFamily="18" charset="0"/>
                <a:ea typeface="Aptos" panose="020B0004020202020204" pitchFamily="34" charset="0"/>
                <a:cs typeface="GalliardStd-Roman"/>
              </a:rPr>
              <a:t>  training and health coaching: An exploratory study. </a:t>
            </a:r>
            <a:endParaRPr lang="en-US" sz="1200" kern="0" dirty="0">
              <a:latin typeface="Bookman Old Style" panose="02050604050505020204" pitchFamily="18" charset="0"/>
              <a:ea typeface="Aptos" panose="020B0004020202020204" pitchFamily="34" charset="0"/>
              <a:cs typeface="GalliardStd-Roman"/>
            </a:endParaRPr>
          </a:p>
          <a:p>
            <a:pPr marL="0" marR="0">
              <a:lnSpc>
                <a:spcPct val="150000"/>
              </a:lnSpc>
              <a:spcBef>
                <a:spcPts val="0"/>
              </a:spcBef>
              <a:spcAft>
                <a:spcPts val="0"/>
              </a:spcAft>
            </a:pPr>
            <a:r>
              <a:rPr lang="en-US" sz="1200" kern="0" dirty="0">
                <a:effectLst/>
                <a:latin typeface="Bookman Old Style" panose="02050604050505020204" pitchFamily="18" charset="0"/>
                <a:ea typeface="Aptos" panose="020B0004020202020204" pitchFamily="34" charset="0"/>
                <a:cs typeface="GalliardStd-Roman"/>
              </a:rPr>
              <a:t>Study.com.acadmy/lessons. What is human behavior. Definition. Quiz.html</a:t>
            </a:r>
            <a:endParaRPr lang="en-US" sz="1200" kern="100" dirty="0">
              <a:effectLst/>
              <a:latin typeface="Bookman Old Style" panose="02050604050505020204" pitchFamily="18" charset="0"/>
              <a:ea typeface="Aptos" panose="020B0004020202020204" pitchFamily="34" charset="0"/>
              <a:cs typeface="Times New Roman" panose="02020603050405020304" pitchFamily="18" charset="0"/>
            </a:endParaRPr>
          </a:p>
          <a:p>
            <a:pPr marL="0">
              <a:lnSpc>
                <a:spcPct val="150000"/>
              </a:lnSpc>
              <a:spcBef>
                <a:spcPts val="0"/>
              </a:spcBef>
              <a:spcAft>
                <a:spcPts val="800"/>
              </a:spcAft>
            </a:pPr>
            <a:r>
              <a:rPr lang="en-US" sz="1200" kern="0" dirty="0">
                <a:effectLst/>
                <a:latin typeface="Bookman Old Style" panose="02050604050505020204" pitchFamily="18" charset="0"/>
                <a:ea typeface="Aptos" panose="020B0004020202020204" pitchFamily="34" charset="0"/>
                <a:cs typeface="GalliardStd-Roman"/>
              </a:rPr>
              <a:t>Strayer , J. and Rossett, A. ( 1994 ) Coaching sales performance: A case study.</a:t>
            </a:r>
          </a:p>
          <a:p>
            <a:pPr marL="0">
              <a:lnSpc>
                <a:spcPct val="150000"/>
              </a:lnSpc>
              <a:spcBef>
                <a:spcPts val="0"/>
              </a:spcBef>
              <a:spcAft>
                <a:spcPts val="800"/>
              </a:spcAft>
            </a:pPr>
            <a:r>
              <a:rPr lang="en-US" sz="1200" kern="0" dirty="0">
                <a:effectLst/>
                <a:latin typeface="Bookman Old Style" panose="02050604050505020204" pitchFamily="18" charset="0"/>
                <a:ea typeface="Aptos" panose="020B0004020202020204" pitchFamily="34" charset="0"/>
                <a:cs typeface="GalliardStd-Roman"/>
              </a:rPr>
              <a:t>https://study.com/academy/lesson/what-is-human-behavior-definition-lesson-quiz.html.</a:t>
            </a:r>
          </a:p>
          <a:p>
            <a:pPr>
              <a:lnSpc>
                <a:spcPct val="150000"/>
              </a:lnSpc>
            </a:pPr>
            <a:r>
              <a:rPr lang="en-US" sz="1200" i="0" cap="all" dirty="0">
                <a:solidFill>
                  <a:srgbClr val="3F3F3F"/>
                </a:solidFill>
                <a:effectLst/>
                <a:latin typeface="Bookman Old Style" panose="02050604050505020204" pitchFamily="18" charset="0"/>
              </a:rPr>
              <a:t>Psychology dictionary professional reference. https://psychologydictionary.org/behavior/</a:t>
            </a:r>
          </a:p>
          <a:p>
            <a:pPr>
              <a:lnSpc>
                <a:spcPct val="150000"/>
              </a:lnSpc>
            </a:pPr>
            <a:r>
              <a:rPr lang="en-US" sz="1200" i="0" dirty="0">
                <a:solidFill>
                  <a:srgbClr val="3F3F3F"/>
                </a:solidFill>
                <a:effectLst/>
                <a:latin typeface="Bookman Old Style" panose="02050604050505020204" pitchFamily="18" charset="0"/>
              </a:rPr>
              <a:t>WELLNESS Image. </a:t>
            </a:r>
            <a:r>
              <a:rPr lang="en-US" sz="1200" i="0" cap="all" dirty="0">
                <a:solidFill>
                  <a:srgbClr val="3F3F3F"/>
                </a:solidFill>
                <a:effectLst/>
                <a:latin typeface="Bookman Old Style" panose="02050604050505020204" pitchFamily="18" charset="0"/>
              </a:rPr>
              <a:t>POST BY: Welness/</a:t>
            </a:r>
            <a:r>
              <a:rPr lang="en-US" sz="1200" i="0" u="none" strike="noStrike" cap="all" dirty="0">
                <a:solidFill>
                  <a:srgbClr val="3F3F3F"/>
                </a:solidFill>
                <a:effectLst/>
                <a:latin typeface="Bookman Old Style" panose="02050604050505020204" pitchFamily="18" charset="0"/>
                <a:hlinkClick r:id="rId2" tooltip="Posts by Online Mindful Therapy"/>
              </a:rPr>
              <a:t>ONLINE MINDFUL THERAPY</a:t>
            </a:r>
            <a:r>
              <a:rPr lang="en-US" sz="1200" i="0" dirty="0">
                <a:solidFill>
                  <a:srgbClr val="6D6D6D"/>
                </a:solidFill>
                <a:effectLst/>
                <a:latin typeface="Bookman Old Style" panose="02050604050505020204" pitchFamily="18" charset="0"/>
              </a:rPr>
              <a:t> </a:t>
            </a:r>
            <a:r>
              <a:rPr lang="en-US" sz="1200" i="0" cap="all" dirty="0">
                <a:solidFill>
                  <a:srgbClr val="3F3F3F"/>
                </a:solidFill>
                <a:effectLst/>
                <a:latin typeface="Bookman Old Style" panose="02050604050505020204" pitchFamily="18" charset="0"/>
              </a:rPr>
              <a:t>/</a:t>
            </a:r>
            <a:r>
              <a:rPr lang="en-US" sz="1200" i="0" dirty="0">
                <a:solidFill>
                  <a:srgbClr val="6D6D6D"/>
                </a:solidFill>
                <a:effectLst/>
                <a:latin typeface="Bookman Old Style" panose="02050604050505020204" pitchFamily="18" charset="0"/>
              </a:rPr>
              <a:t> </a:t>
            </a:r>
            <a:r>
              <a:rPr lang="en-US" sz="1200" i="0" u="none" strike="noStrike" cap="all" dirty="0">
                <a:solidFill>
                  <a:srgbClr val="3F3F3F"/>
                </a:solidFill>
                <a:effectLst/>
                <a:latin typeface="Bookman Old Style" panose="02050604050505020204" pitchFamily="18" charset="0"/>
                <a:hlinkClick r:id="rId3"/>
              </a:rPr>
              <a:t> MAY 14, 2020</a:t>
            </a:r>
            <a:r>
              <a:rPr lang="en-US" sz="1200" i="0" u="none" strike="noStrike" cap="all" dirty="0">
                <a:solidFill>
                  <a:srgbClr val="3F3F3F"/>
                </a:solidFill>
                <a:effectLst/>
                <a:latin typeface="Bookman Old Style" panose="02050604050505020204" pitchFamily="18" charset="0"/>
              </a:rPr>
              <a:t> </a:t>
            </a:r>
            <a:r>
              <a:rPr lang="en-US" sz="1200" i="0" u="none" strike="noStrike" cap="all" dirty="0">
                <a:solidFill>
                  <a:srgbClr val="3F3F3F"/>
                </a:solidFill>
                <a:effectLst/>
                <a:latin typeface="Bookman Old Style" panose="02050604050505020204" pitchFamily="18" charset="0"/>
                <a:hlinkClick r:id="rId4"/>
              </a:rPr>
              <a:t>https://www.onlinemindfultherapy.com/wellness/</a:t>
            </a:r>
            <a:endParaRPr lang="en-US" sz="1200" i="0" u="none" strike="noStrike" cap="all" dirty="0">
              <a:solidFill>
                <a:srgbClr val="3F3F3F"/>
              </a:solidFill>
              <a:effectLst/>
              <a:latin typeface="Bookman Old Style" panose="02050604050505020204" pitchFamily="18" charset="0"/>
            </a:endParaRPr>
          </a:p>
          <a:p>
            <a:pPr>
              <a:lnSpc>
                <a:spcPct val="150000"/>
              </a:lnSpc>
            </a:pPr>
            <a:r>
              <a:rPr lang="en-US" sz="1200" b="0" u="none" strike="noStrike" dirty="0">
                <a:solidFill>
                  <a:srgbClr val="202124"/>
                </a:solidFill>
                <a:effectLst/>
                <a:latin typeface="Bookman Old Style" panose="02050604050505020204" pitchFamily="18" charset="0"/>
                <a:hlinkClick r:id="rId5"/>
              </a:rPr>
              <a:t>www.forbes.com</a:t>
            </a:r>
            <a:r>
              <a:rPr lang="en-US" sz="1200" b="0" u="none" strike="noStrike" dirty="0">
                <a:solidFill>
                  <a:srgbClr val="5F6368"/>
                </a:solidFill>
                <a:effectLst/>
                <a:latin typeface="Bookman Old Style" panose="02050604050505020204" pitchFamily="18" charset="0"/>
                <a:hlinkClick r:id="rId5"/>
              </a:rPr>
              <a:t> › sites › </a:t>
            </a:r>
            <a:r>
              <a:rPr lang="en-US" sz="1200" b="0" u="none" strike="noStrike" dirty="0" err="1">
                <a:solidFill>
                  <a:srgbClr val="5F6368"/>
                </a:solidFill>
                <a:effectLst/>
                <a:latin typeface="Bookman Old Style" panose="02050604050505020204" pitchFamily="18" charset="0"/>
                <a:hlinkClick r:id="rId5"/>
              </a:rPr>
              <a:t>jasonselk</a:t>
            </a:r>
            <a:r>
              <a:rPr lang="en-US" sz="1200" b="0" u="none" strike="noStrike" dirty="0" err="1">
                <a:solidFill>
                  <a:srgbClr val="1A0DAB"/>
                </a:solidFill>
                <a:effectLst/>
                <a:latin typeface="Bookman Old Style" panose="02050604050505020204" pitchFamily="18" charset="0"/>
                <a:hlinkClick r:id="rId5"/>
              </a:rPr>
              <a:t>Habit</a:t>
            </a:r>
            <a:r>
              <a:rPr lang="en-US" sz="1200" b="0" u="none" strike="noStrike" dirty="0">
                <a:solidFill>
                  <a:srgbClr val="1A0DAB"/>
                </a:solidFill>
                <a:effectLst/>
                <a:latin typeface="Bookman Old Style" panose="02050604050505020204" pitchFamily="18" charset="0"/>
                <a:hlinkClick r:id="rId5"/>
              </a:rPr>
              <a:t> Formation: The 21-Day Myth - Forbes</a:t>
            </a:r>
            <a:endParaRPr lang="en-US" sz="1200" b="0" dirty="0">
              <a:solidFill>
                <a:srgbClr val="101518"/>
              </a:solidFill>
              <a:effectLst/>
              <a:latin typeface="Bookman Old Style" panose="02050604050505020204" pitchFamily="18" charset="0"/>
            </a:endParaRPr>
          </a:p>
          <a:p>
            <a:pPr marL="0" indent="0">
              <a:lnSpc>
                <a:spcPct val="150000"/>
              </a:lnSpc>
              <a:buNone/>
            </a:pPr>
            <a:br>
              <a:rPr lang="en-US" sz="1200" b="0" i="0" dirty="0">
                <a:solidFill>
                  <a:srgbClr val="202124"/>
                </a:solidFill>
                <a:effectLst/>
                <a:latin typeface="Bookman Old Style" panose="02050604050505020204" pitchFamily="18" charset="0"/>
              </a:rPr>
            </a:br>
            <a:endParaRPr lang="en-US" sz="1200" dirty="0">
              <a:latin typeface="Bookman Old Style" panose="02050604050505020204" pitchFamily="18" charset="0"/>
            </a:endParaRPr>
          </a:p>
        </p:txBody>
      </p:sp>
    </p:spTree>
    <p:extLst>
      <p:ext uri="{BB962C8B-B14F-4D97-AF65-F5344CB8AC3E}">
        <p14:creationId xmlns:p14="http://schemas.microsoft.com/office/powerpoint/2010/main" val="233085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363D5-6772-2D36-7F86-AD8335068E10}"/>
              </a:ext>
            </a:extLst>
          </p:cNvPr>
          <p:cNvSpPr>
            <a:spLocks noGrp="1"/>
          </p:cNvSpPr>
          <p:nvPr>
            <p:ph type="title"/>
          </p:nvPr>
        </p:nvSpPr>
        <p:spPr/>
        <p:txBody>
          <a:bodyPr/>
          <a:lstStyle/>
          <a:p>
            <a:r>
              <a:rPr lang="en-US" dirty="0"/>
              <a:t>Behavior</a:t>
            </a:r>
          </a:p>
        </p:txBody>
      </p:sp>
      <p:sp>
        <p:nvSpPr>
          <p:cNvPr id="3" name="Content Placeholder 2">
            <a:extLst>
              <a:ext uri="{FF2B5EF4-FFF2-40B4-BE49-F238E27FC236}">
                <a16:creationId xmlns:a16="http://schemas.microsoft.com/office/drawing/2014/main" id="{B1C88A79-4B97-7DDA-E701-694961C19EDD}"/>
              </a:ext>
            </a:extLst>
          </p:cNvPr>
          <p:cNvSpPr>
            <a:spLocks noGrp="1"/>
          </p:cNvSpPr>
          <p:nvPr>
            <p:ph idx="1"/>
          </p:nvPr>
        </p:nvSpPr>
        <p:spPr/>
        <p:txBody>
          <a:bodyPr/>
          <a:lstStyle/>
          <a:p>
            <a:pPr marL="0" marR="0" indent="0">
              <a:lnSpc>
                <a:spcPct val="107000"/>
              </a:lnSpc>
              <a:spcBef>
                <a:spcPts val="0"/>
              </a:spcBef>
              <a:spcAft>
                <a:spcPts val="800"/>
              </a:spcAft>
              <a:buNone/>
            </a:pPr>
            <a:r>
              <a:rPr lang="en-US" sz="2000" b="1" kern="100" dirty="0">
                <a:effectLst/>
                <a:latin typeface="Bookman Old Style" panose="02050604050505020204" pitchFamily="18" charset="0"/>
                <a:ea typeface="Aptos" panose="020B0004020202020204" pitchFamily="34" charset="0"/>
                <a:cs typeface="Times New Roman" panose="02020603050405020304" pitchFamily="18" charset="0"/>
              </a:rPr>
              <a:t>Definition</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Bookman Old Style" panose="02050604050505020204" pitchFamily="18" charset="0"/>
                <a:ea typeface="Aptos" panose="020B0004020202020204" pitchFamily="34" charset="0"/>
                <a:cs typeface="Times New Roman" panose="02020603050405020304" pitchFamily="18" charset="0"/>
              </a:rPr>
              <a:t>Behavior is something that a person does, such as a</a:t>
            </a:r>
            <a:r>
              <a:rPr lang="en-US" sz="1800" kern="100" spc="15" dirty="0">
                <a:solidFill>
                  <a:srgbClr val="010200"/>
                </a:solidFill>
                <a:effectLst/>
                <a:latin typeface="Bookman Old Style" panose="02050604050505020204" pitchFamily="18" charset="0"/>
                <a:ea typeface="Aptos" panose="020B0004020202020204" pitchFamily="34" charset="0"/>
                <a:cs typeface="Open Sans" panose="020B0606030504020204" pitchFamily="34" charset="0"/>
              </a:rPr>
              <a:t>n action, activity, or process which can be observed and measured. Often, these actions, activities, and processes are initiated in </a:t>
            </a:r>
            <a:r>
              <a:rPr lang="en-US" sz="1800" u="sng" kern="100" spc="15" dirty="0">
                <a:solidFill>
                  <a:srgbClr val="47712F"/>
                </a:solidFill>
                <a:effectLst/>
                <a:latin typeface="Bookman Old Style" panose="02050604050505020204" pitchFamily="18" charset="0"/>
                <a:ea typeface="Aptos" panose="020B0004020202020204" pitchFamily="34" charset="0"/>
                <a:cs typeface="Open Sans" panose="020B0606030504020204" pitchFamily="34" charset="0"/>
                <a:hlinkClick r:id="rId2" tooltip="Any clearly defined, measurable physical reaction to a stimulus."/>
              </a:rPr>
              <a:t>response</a:t>
            </a:r>
            <a:r>
              <a:rPr lang="en-US" sz="1800" kern="100" spc="15" dirty="0">
                <a:solidFill>
                  <a:srgbClr val="010200"/>
                </a:solidFill>
                <a:effectLst/>
                <a:latin typeface="Bookman Old Style" panose="02050604050505020204" pitchFamily="18" charset="0"/>
                <a:ea typeface="Aptos" panose="020B0004020202020204" pitchFamily="34" charset="0"/>
                <a:cs typeface="Open Sans" panose="020B0606030504020204" pitchFamily="34" charset="0"/>
              </a:rPr>
              <a:t> to stimuli which are either internal or external. </a:t>
            </a:r>
            <a:r>
              <a:rPr lang="en-US" sz="1800" kern="100" dirty="0">
                <a:effectLst/>
                <a:latin typeface="Bookman Old Style" panose="02050604050505020204" pitchFamily="18" charset="0"/>
                <a:ea typeface="Aptos" panose="020B0004020202020204" pitchFamily="34" charset="0"/>
                <a:cs typeface="Times New Roman" panose="02020603050405020304" pitchFamily="18" charset="0"/>
              </a:rPr>
              <a:t>Psychologist Gary Ma</a:t>
            </a:r>
            <a:r>
              <a:rPr lang="en-US" sz="1800" kern="100" spc="15" dirty="0">
                <a:solidFill>
                  <a:srgbClr val="010200"/>
                </a:solidFill>
                <a:effectLst/>
                <a:latin typeface="Bookman Old Style" panose="02050604050505020204" pitchFamily="18" charset="0"/>
                <a:ea typeface="Aptos" panose="020B0004020202020204" pitchFamily="34" charset="0"/>
                <a:cs typeface="Open Sans" panose="020B0606030504020204" pitchFamily="34" charset="0"/>
              </a:rPr>
              <a:t>n. (</a:t>
            </a:r>
            <a:r>
              <a:rPr lang="en-US" sz="1800" i="1" kern="100" dirty="0">
                <a:solidFill>
                  <a:srgbClr val="002141"/>
                </a:solidFill>
                <a:effectLst/>
                <a:latin typeface="Bookman Old Style" panose="02050604050505020204" pitchFamily="18" charset="0"/>
                <a:ea typeface="Aptos" panose="020B0004020202020204" pitchFamily="34" charset="0"/>
                <a:cs typeface="Times New Roman" panose="02020603050405020304" pitchFamily="18" charset="0"/>
              </a:rPr>
              <a:t>By </a:t>
            </a:r>
            <a:r>
              <a:rPr lang="en-US" sz="1800" b="1" u="sng" kern="100" dirty="0">
                <a:solidFill>
                  <a:srgbClr val="0000FF"/>
                </a:solidFill>
                <a:effectLst/>
                <a:latin typeface="Bookman Old Style" panose="02050604050505020204" pitchFamily="18" charset="0"/>
                <a:ea typeface="Aptos" panose="020B0004020202020204" pitchFamily="34" charset="0"/>
                <a:cs typeface="Times New Roman" panose="02020603050405020304" pitchFamily="18" charset="0"/>
                <a:hlinkClick r:id="rId3"/>
              </a:rPr>
              <a:t>N., Sam M.S.</a:t>
            </a:r>
            <a:r>
              <a:rPr lang="en-US" sz="1800" kern="100" dirty="0">
                <a:effectLst/>
                <a:latin typeface="Bookman Old Style" panose="02050604050505020204" pitchFamily="18" charset="0"/>
                <a:ea typeface="Aptos" panose="020B0004020202020204" pitchFamily="34" charset="0"/>
                <a:cs typeface="Times New Roman" panose="02020603050405020304" pitchFamily="18" charset="0"/>
              </a:rPr>
              <a:t>)</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45464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4AF92-EF23-C1F3-46D2-21C5321DA84D}"/>
              </a:ext>
            </a:extLst>
          </p:cNvPr>
          <p:cNvSpPr>
            <a:spLocks noGrp="1"/>
          </p:cNvSpPr>
          <p:nvPr>
            <p:ph type="title"/>
          </p:nvPr>
        </p:nvSpPr>
        <p:spPr/>
        <p:txBody>
          <a:bodyPr/>
          <a:lstStyle/>
          <a:p>
            <a:r>
              <a:rPr lang="en-US" sz="4400" dirty="0">
                <a:solidFill>
                  <a:srgbClr val="4D5156"/>
                </a:solidFill>
                <a:effectLst/>
                <a:ea typeface="Times New Roman" panose="02020603050405020304" pitchFamily="18" charset="0"/>
              </a:rPr>
              <a:t>Human Behavior</a:t>
            </a:r>
            <a:br>
              <a:rPr lang="en-US" sz="44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95F3198C-E49B-D209-6317-B8197DC151DF}"/>
              </a:ext>
            </a:extLst>
          </p:cNvPr>
          <p:cNvSpPr>
            <a:spLocks noGrp="1"/>
          </p:cNvSpPr>
          <p:nvPr>
            <p:ph idx="1"/>
          </p:nvPr>
        </p:nvSpPr>
        <p:spPr/>
        <p:txBody>
          <a:bodyPr/>
          <a:lstStyle/>
          <a:p>
            <a:pPr marL="0" marR="0" indent="0" fontAlgn="t">
              <a:lnSpc>
                <a:spcPts val="1650"/>
              </a:lnSpc>
              <a:spcBef>
                <a:spcPts val="0"/>
              </a:spcBef>
              <a:spcAft>
                <a:spcPts val="600"/>
              </a:spcAft>
              <a:buNone/>
            </a:pPr>
            <a:r>
              <a:rPr lang="en-US" sz="2000" b="1" dirty="0">
                <a:solidFill>
                  <a:srgbClr val="4D5156"/>
                </a:solidFill>
                <a:effectLst/>
                <a:latin typeface="Bookman Old Style" panose="02050604050505020204" pitchFamily="18" charset="0"/>
                <a:ea typeface="Times New Roman" panose="02020603050405020304" pitchFamily="18" charset="0"/>
              </a:rPr>
              <a:t>Definition</a:t>
            </a:r>
            <a:r>
              <a:rPr lang="en-US" sz="1800" b="1" dirty="0">
                <a:solidFill>
                  <a:srgbClr val="4D5156"/>
                </a:solidFill>
                <a:effectLst/>
                <a:latin typeface="Bookman Old Style" panose="02050604050505020204" pitchFamily="18" charset="0"/>
                <a:ea typeface="Times New Roman" panose="02020603050405020304" pitchFamily="18" charset="0"/>
              </a:rPr>
              <a:t> </a:t>
            </a:r>
          </a:p>
          <a:p>
            <a:pPr marL="0" marR="0" indent="0" fontAlgn="t">
              <a:lnSpc>
                <a:spcPts val="1650"/>
              </a:lnSpc>
              <a:spcBef>
                <a:spcPts val="0"/>
              </a:spcBef>
              <a:spcAft>
                <a:spcPts val="600"/>
              </a:spcAft>
              <a:buNone/>
            </a:pPr>
            <a:endParaRPr lang="en-US" sz="1800" b="1" dirty="0">
              <a:solidFill>
                <a:srgbClr val="4D5156"/>
              </a:solidFill>
              <a:effectLst/>
              <a:latin typeface="Bookman Old Style" panose="02050604050505020204" pitchFamily="18" charset="0"/>
              <a:ea typeface="Times New Roman" panose="02020603050405020304" pitchFamily="18" charset="0"/>
            </a:endParaRPr>
          </a:p>
          <a:p>
            <a:pPr marL="0" marR="0" fontAlgn="t">
              <a:lnSpc>
                <a:spcPts val="1650"/>
              </a:lnSpc>
              <a:spcBef>
                <a:spcPts val="0"/>
              </a:spcBef>
              <a:spcAft>
                <a:spcPts val="600"/>
              </a:spcAft>
            </a:pPr>
            <a:r>
              <a:rPr lang="en-US" sz="1800" dirty="0">
                <a:solidFill>
                  <a:srgbClr val="4D5156"/>
                </a:solidFill>
                <a:effectLst/>
                <a:latin typeface="Bookman Old Style" panose="02050604050505020204" pitchFamily="18" charset="0"/>
                <a:ea typeface="Times New Roman" panose="02020603050405020304" pitchFamily="18" charset="0"/>
              </a:rPr>
              <a:t>Human behaviors are the general patterns of the behaviors of humans. Human Behavior refers to the full range of physical and emotional behaviors that humans engage in; biologically, socially, intellectually, etc. and are influenced by culture, attitudes, emotions, values, ethics, authority, rapport, persuasion, coercion and/or genetics.</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207613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A0388-FAAB-4FAB-EBCA-B7DCF9C15413}"/>
              </a:ext>
            </a:extLst>
          </p:cNvPr>
          <p:cNvSpPr>
            <a:spLocks noGrp="1"/>
          </p:cNvSpPr>
          <p:nvPr>
            <p:ph type="title"/>
          </p:nvPr>
        </p:nvSpPr>
        <p:spPr/>
        <p:txBody>
          <a:bodyPr/>
          <a:lstStyle/>
          <a:p>
            <a:r>
              <a:rPr lang="en-US" dirty="0"/>
              <a:t>Change</a:t>
            </a:r>
          </a:p>
        </p:txBody>
      </p:sp>
      <p:sp>
        <p:nvSpPr>
          <p:cNvPr id="3" name="Content Placeholder 2">
            <a:extLst>
              <a:ext uri="{FF2B5EF4-FFF2-40B4-BE49-F238E27FC236}">
                <a16:creationId xmlns:a16="http://schemas.microsoft.com/office/drawing/2014/main" id="{3DF421D0-E877-A57B-69D0-421756181842}"/>
              </a:ext>
            </a:extLst>
          </p:cNvPr>
          <p:cNvSpPr>
            <a:spLocks noGrp="1"/>
          </p:cNvSpPr>
          <p:nvPr>
            <p:ph idx="1"/>
          </p:nvPr>
        </p:nvSpPr>
        <p:spPr/>
        <p:txBody>
          <a:bodyPr/>
          <a:lstStyle/>
          <a:p>
            <a:pPr marL="0" marR="0" indent="0" fontAlgn="t">
              <a:lnSpc>
                <a:spcPts val="1650"/>
              </a:lnSpc>
              <a:spcBef>
                <a:spcPts val="0"/>
              </a:spcBef>
              <a:spcAft>
                <a:spcPts val="600"/>
              </a:spcAft>
              <a:buNone/>
            </a:pPr>
            <a:r>
              <a:rPr lang="en-US" sz="2000" b="1" kern="0" dirty="0">
                <a:solidFill>
                  <a:srgbClr val="4D5156"/>
                </a:solidFill>
                <a:effectLst/>
                <a:latin typeface="Bookman Old Style" panose="02050604050505020204" pitchFamily="18" charset="0"/>
                <a:ea typeface="Times New Roman" panose="02020603050405020304" pitchFamily="18" charset="0"/>
              </a:rPr>
              <a:t>Behavioral Change</a:t>
            </a:r>
            <a:endParaRPr lang="en-US" sz="2000" kern="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r>
              <a:rPr lang="en-US" sz="1800" kern="100" dirty="0">
                <a:solidFill>
                  <a:srgbClr val="4D5156"/>
                </a:solidFill>
                <a:effectLst/>
                <a:latin typeface="Bookman Old Style" panose="02050604050505020204" pitchFamily="18" charset="0"/>
                <a:ea typeface="Aptos" panose="020B0004020202020204" pitchFamily="34" charset="0"/>
              </a:rPr>
              <a:t>Human behavior is influenced by several factors including genetics and the environment. </a:t>
            </a:r>
            <a:r>
              <a:rPr lang="en-US" sz="1800" kern="0" dirty="0">
                <a:solidFill>
                  <a:srgbClr val="191D34"/>
                </a:solidFill>
                <a:effectLst/>
                <a:latin typeface="Bookman Old Style" panose="02050604050505020204" pitchFamily="18" charset="0"/>
                <a:ea typeface="Times New Roman" panose="02020603050405020304" pitchFamily="18" charset="0"/>
              </a:rPr>
              <a:t>Behavioral change is about altering habits and behaviors for the long term. </a:t>
            </a:r>
          </a:p>
          <a:p>
            <a:pPr marL="0" marR="0">
              <a:lnSpc>
                <a:spcPct val="107000"/>
              </a:lnSpc>
              <a:spcBef>
                <a:spcPts val="0"/>
              </a:spcBef>
              <a:spcAft>
                <a:spcPts val="800"/>
              </a:spcAft>
            </a:pPr>
            <a:r>
              <a:rPr lang="en-US" sz="1800" kern="0" dirty="0">
                <a:solidFill>
                  <a:srgbClr val="191D34"/>
                </a:solidFill>
                <a:effectLst/>
                <a:latin typeface="Bookman Old Style" panose="02050604050505020204" pitchFamily="18" charset="0"/>
                <a:ea typeface="Times New Roman" panose="02020603050405020304" pitchFamily="18" charset="0"/>
              </a:rPr>
              <a:t>Most research around health-related behaviors (Davis, Campbell, Hildon, Hobbs, &amp; Michie, 2015) indicates that small changes can lead to enormous improvements in people’s health and life expectancy. These changes can have knock-on effects on the health of others (Swann et al., 2010).</a:t>
            </a:r>
            <a:endParaRPr lang="en-US" sz="1800" kern="100" dirty="0">
              <a:effectLst/>
              <a:latin typeface="Times New Roman" panose="02020603050405020304" pitchFamily="18" charset="0"/>
              <a:ea typeface="Aptos" panose="020B0004020202020204" pitchFamily="34" charset="0"/>
            </a:endParaRPr>
          </a:p>
          <a:p>
            <a:endParaRPr lang="en-US" dirty="0"/>
          </a:p>
        </p:txBody>
      </p:sp>
    </p:spTree>
    <p:extLst>
      <p:ext uri="{BB962C8B-B14F-4D97-AF65-F5344CB8AC3E}">
        <p14:creationId xmlns:p14="http://schemas.microsoft.com/office/powerpoint/2010/main" val="1504968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A47FF-E59D-E5DD-DD0D-E718E5C76E7E}"/>
              </a:ext>
            </a:extLst>
          </p:cNvPr>
          <p:cNvSpPr>
            <a:spLocks noGrp="1"/>
          </p:cNvSpPr>
          <p:nvPr>
            <p:ph type="title"/>
          </p:nvPr>
        </p:nvSpPr>
        <p:spPr/>
        <p:txBody>
          <a:bodyPr/>
          <a:lstStyle/>
          <a:p>
            <a:r>
              <a:rPr lang="en-US" dirty="0"/>
              <a:t>Behavior Changes</a:t>
            </a:r>
          </a:p>
        </p:txBody>
      </p:sp>
      <p:sp>
        <p:nvSpPr>
          <p:cNvPr id="3" name="Content Placeholder 2">
            <a:extLst>
              <a:ext uri="{FF2B5EF4-FFF2-40B4-BE49-F238E27FC236}">
                <a16:creationId xmlns:a16="http://schemas.microsoft.com/office/drawing/2014/main" id="{C9285AF9-D3B3-262D-DDFF-4054A7C86630}"/>
              </a:ext>
            </a:extLst>
          </p:cNvPr>
          <p:cNvSpPr>
            <a:spLocks noGrp="1"/>
          </p:cNvSpPr>
          <p:nvPr>
            <p:ph idx="1"/>
          </p:nvPr>
        </p:nvSpPr>
        <p:spPr/>
        <p:txBody>
          <a:bodyPr/>
          <a:lstStyle/>
          <a:p>
            <a:pPr marL="0" marR="0" indent="0">
              <a:lnSpc>
                <a:spcPct val="107000"/>
              </a:lnSpc>
              <a:spcBef>
                <a:spcPts val="0"/>
              </a:spcBef>
              <a:spcAft>
                <a:spcPts val="800"/>
              </a:spcAft>
              <a:buNone/>
            </a:pPr>
            <a:r>
              <a:rPr lang="en-US" sz="3200" dirty="0"/>
              <a:t>Some Examples of Health Changes include:</a:t>
            </a:r>
            <a:endParaRPr lang="en-US" sz="1800"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rPr>
              <a:t>Smoking cessation</a:t>
            </a:r>
            <a:endParaRPr lang="en-US" sz="1800" kern="100" dirty="0">
              <a:solidFill>
                <a:srgbClr val="191D34"/>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rPr>
              <a:t>Reducing alcohol intake</a:t>
            </a:r>
            <a:endParaRPr lang="en-US" sz="1800" kern="100" dirty="0">
              <a:solidFill>
                <a:srgbClr val="191D34"/>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rPr>
              <a:t>Eating healthily</a:t>
            </a:r>
            <a:endParaRPr lang="en-US" sz="1800" kern="100" dirty="0">
              <a:solidFill>
                <a:srgbClr val="191D34"/>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rPr>
              <a:t>Exercising regularly</a:t>
            </a:r>
            <a:endParaRPr lang="en-US" sz="1800" kern="100" dirty="0">
              <a:solidFill>
                <a:srgbClr val="191D34"/>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rPr>
              <a:t>Practicing safe sex</a:t>
            </a:r>
            <a:endParaRPr lang="en-US" sz="1800" kern="100" dirty="0">
              <a:solidFill>
                <a:srgbClr val="191D34"/>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rPr>
              <a:t>Driving safely</a:t>
            </a:r>
            <a:endParaRPr lang="en-US" sz="1800" kern="100" dirty="0">
              <a:solidFill>
                <a:srgbClr val="191D34"/>
              </a:solidFill>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9125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37D86-0BD1-7302-D949-7217471D3B59}"/>
              </a:ext>
            </a:extLst>
          </p:cNvPr>
          <p:cNvSpPr>
            <a:spLocks noGrp="1"/>
          </p:cNvSpPr>
          <p:nvPr>
            <p:ph type="title"/>
          </p:nvPr>
        </p:nvSpPr>
        <p:spPr/>
        <p:txBody>
          <a:bodyPr/>
          <a:lstStyle/>
          <a:p>
            <a:r>
              <a:rPr lang="en-US" dirty="0"/>
              <a:t>Behavior Changes</a:t>
            </a:r>
          </a:p>
        </p:txBody>
      </p:sp>
      <p:sp>
        <p:nvSpPr>
          <p:cNvPr id="3" name="Content Placeholder 2">
            <a:extLst>
              <a:ext uri="{FF2B5EF4-FFF2-40B4-BE49-F238E27FC236}">
                <a16:creationId xmlns:a16="http://schemas.microsoft.com/office/drawing/2014/main" id="{B7893F20-0FA2-FEF4-58E9-2EBEA98BB28D}"/>
              </a:ext>
            </a:extLst>
          </p:cNvPr>
          <p:cNvSpPr>
            <a:spLocks noGrp="1"/>
          </p:cNvSpPr>
          <p:nvPr>
            <p:ph idx="1"/>
          </p:nvPr>
        </p:nvSpPr>
        <p:spPr/>
        <p:txBody>
          <a:bodyPr/>
          <a:lstStyle/>
          <a:p>
            <a:pPr marL="0" marR="0" indent="0">
              <a:lnSpc>
                <a:spcPct val="107000"/>
              </a:lnSpc>
              <a:spcBef>
                <a:spcPts val="0"/>
              </a:spcBef>
              <a:spcAft>
                <a:spcPts val="800"/>
              </a:spcAft>
              <a:buNone/>
            </a:pPr>
            <a:r>
              <a:rPr lang="en-US" sz="1800" b="1"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rPr>
              <a:t>Other behaviors that are the target of change interventions are those affecting the environment, for example:</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rPr>
              <a:t>Littering</a:t>
            </a:r>
            <a:endParaRPr lang="en-US" sz="1800" kern="100" dirty="0">
              <a:solidFill>
                <a:srgbClr val="191D34"/>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rPr>
              <a:t>Leaving lights on</a:t>
            </a:r>
            <a:endParaRPr lang="en-US" sz="1800" kern="100" dirty="0">
              <a:solidFill>
                <a:srgbClr val="191D34"/>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rPr>
              <a:t>Not recycling</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191D34"/>
                </a:solidFill>
                <a:latin typeface="Bookman Old Style" panose="02050604050505020204" pitchFamily="18" charset="0"/>
                <a:ea typeface="Aptos" panose="020B0004020202020204" pitchFamily="34" charset="0"/>
                <a:cs typeface="Times New Roman" panose="02020603050405020304" pitchFamily="18" charset="0"/>
              </a:rPr>
              <a:t>Overuse of water</a:t>
            </a:r>
            <a:endParaRPr lang="en-US" sz="1800" kern="100" dirty="0">
              <a:solidFill>
                <a:srgbClr val="191D34"/>
              </a:solidFill>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29992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39D39-31FB-4FC1-3E45-9ECA4F4C4E33}"/>
              </a:ext>
            </a:extLst>
          </p:cNvPr>
          <p:cNvSpPr>
            <a:spLocks noGrp="1"/>
          </p:cNvSpPr>
          <p:nvPr>
            <p:ph type="title"/>
          </p:nvPr>
        </p:nvSpPr>
        <p:spPr/>
        <p:txBody>
          <a:bodyPr/>
          <a:lstStyle/>
          <a:p>
            <a:r>
              <a:rPr lang="en-US" dirty="0"/>
              <a:t>Behavior Changes</a:t>
            </a:r>
            <a:br>
              <a:rPr lang="en-US" dirty="0"/>
            </a:br>
            <a:endParaRPr lang="en-US" dirty="0"/>
          </a:p>
        </p:txBody>
      </p:sp>
      <p:sp>
        <p:nvSpPr>
          <p:cNvPr id="3" name="Content Placeholder 2">
            <a:extLst>
              <a:ext uri="{FF2B5EF4-FFF2-40B4-BE49-F238E27FC236}">
                <a16:creationId xmlns:a16="http://schemas.microsoft.com/office/drawing/2014/main" id="{B4510ABF-A8B4-8DD7-FEAE-3A81828491AF}"/>
              </a:ext>
            </a:extLst>
          </p:cNvPr>
          <p:cNvSpPr>
            <a:spLocks noGrp="1"/>
          </p:cNvSpPr>
          <p:nvPr>
            <p:ph idx="1"/>
          </p:nvPr>
        </p:nvSpPr>
        <p:spPr/>
        <p:txBody>
          <a:bodyPr/>
          <a:lstStyle/>
          <a:p>
            <a:pPr marL="0" marR="0" indent="0">
              <a:lnSpc>
                <a:spcPct val="107000"/>
              </a:lnSpc>
              <a:spcBef>
                <a:spcPts val="0"/>
              </a:spcBef>
              <a:spcAft>
                <a:spcPts val="800"/>
              </a:spcAft>
              <a:buNone/>
            </a:pPr>
            <a:r>
              <a:rPr lang="en-US" sz="1800"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rPr>
              <a:t>Some behavior changes may be related to improving wellbeing, such as: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rPr>
              <a:t>Reducing procrastination</a:t>
            </a:r>
            <a:endParaRPr lang="en-US" sz="1800" kern="100" dirty="0">
              <a:solidFill>
                <a:srgbClr val="191D34"/>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rPr>
              <a:t>Incorporating regular </a:t>
            </a:r>
            <a:r>
              <a:rPr lang="en-US" sz="1800" u="sng"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hlinkClick r:id="rId2"/>
              </a:rPr>
              <a:t>self-care activities</a:t>
            </a:r>
            <a:endParaRPr lang="en-US" sz="1800" kern="100" dirty="0">
              <a:solidFill>
                <a:srgbClr val="191D34"/>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u="sng"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hlinkClick r:id="rId3"/>
              </a:rPr>
              <a:t>Being more assertive at work</a:t>
            </a:r>
            <a:endParaRPr lang="en-US" sz="1800" kern="100" dirty="0">
              <a:solidFill>
                <a:srgbClr val="191D34"/>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rPr>
              <a:t>Going to bed earlier</a:t>
            </a:r>
            <a:endParaRPr lang="en-US" sz="1800" kern="100" dirty="0">
              <a:solidFill>
                <a:srgbClr val="191D34"/>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rPr>
              <a:t>Practicing mindfulness</a:t>
            </a:r>
            <a:endParaRPr lang="en-US" sz="1800" kern="100" dirty="0">
              <a:solidFill>
                <a:srgbClr val="191D34"/>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800"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rPr>
              <a:t> These examples of behavior changes might have been tried at some time in our lives and</a:t>
            </a:r>
          </a:p>
          <a:p>
            <a:pPr marL="0" marR="0" indent="0">
              <a:lnSpc>
                <a:spcPct val="107000"/>
              </a:lnSpc>
              <a:spcBef>
                <a:spcPts val="0"/>
              </a:spcBef>
              <a:spcAft>
                <a:spcPts val="800"/>
              </a:spcAft>
              <a:buNone/>
            </a:pPr>
            <a:r>
              <a:rPr lang="en-US" sz="1800" kern="0" dirty="0">
                <a:solidFill>
                  <a:srgbClr val="191D34"/>
                </a:solidFill>
                <a:latin typeface="Bookman Old Style" panose="02050604050505020204" pitchFamily="18" charset="0"/>
                <a:ea typeface="Times New Roman" panose="02020603050405020304" pitchFamily="18" charset="0"/>
                <a:cs typeface="Times New Roman" panose="02020603050405020304" pitchFamily="18" charset="0"/>
              </a:rPr>
              <a:t>   </a:t>
            </a:r>
            <a:r>
              <a:rPr lang="en-US" sz="1800" kern="0" dirty="0">
                <a:solidFill>
                  <a:srgbClr val="191D34"/>
                </a:solidFill>
                <a:effectLst/>
                <a:latin typeface="Bookman Old Style" panose="02050604050505020204" pitchFamily="18" charset="0"/>
                <a:ea typeface="Times New Roman" panose="02020603050405020304" pitchFamily="18" charset="0"/>
                <a:cs typeface="Times New Roman" panose="02020603050405020304" pitchFamily="18" charset="0"/>
              </a:rPr>
              <a:t>  while some changes may be easy, others may have proven quite challenging.</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2807867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D6D31B58-A619-450D-A831-6CC4822C7E68}">
  <we:reference id="98d6c1cd-d2ea-4e59-b3d5-7612ea4978eb" version="3.1.0.0" store="EXCatalog" storeType="EXCatalog"/>
  <we:alternateReferences>
    <we:reference id="WA104380907" version="3.1.0.0" store="en-US"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1106</TotalTime>
  <Words>2150</Words>
  <Application>Microsoft Office PowerPoint</Application>
  <PresentationFormat>Widescreen</PresentationFormat>
  <Paragraphs>162</Paragraphs>
  <Slides>30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Aptos</vt:lpstr>
      <vt:lpstr>Aptos Display</vt:lpstr>
      <vt:lpstr>Arial</vt:lpstr>
      <vt:lpstr>Bookman Old Style</vt:lpstr>
      <vt:lpstr>Open Sans</vt:lpstr>
      <vt:lpstr>Symbol</vt:lpstr>
      <vt:lpstr>Times New Roman</vt:lpstr>
      <vt:lpstr>Office Theme</vt:lpstr>
      <vt:lpstr>PowerPoint Presentation</vt:lpstr>
      <vt:lpstr>Behavior Changes</vt:lpstr>
      <vt:lpstr>Introduction</vt:lpstr>
      <vt:lpstr>Behavior</vt:lpstr>
      <vt:lpstr>Human Behavior </vt:lpstr>
      <vt:lpstr>Change</vt:lpstr>
      <vt:lpstr>Behavior Changes</vt:lpstr>
      <vt:lpstr>Behavior Changes</vt:lpstr>
      <vt:lpstr>Behavior Changes </vt:lpstr>
      <vt:lpstr>   How long does it take to change a behavior?  </vt:lpstr>
      <vt:lpstr>PowerPoint Presentation</vt:lpstr>
      <vt:lpstr>Habits</vt:lpstr>
      <vt:lpstr>Stages of Change Model </vt:lpstr>
      <vt:lpstr>The Six stages of Change</vt:lpstr>
      <vt:lpstr>Six Stages of Change</vt:lpstr>
      <vt:lpstr>Six Stages of Change</vt:lpstr>
      <vt:lpstr>Six Stages of Change, continue</vt:lpstr>
      <vt:lpstr>The Importance of Creating Habits and Routine</vt:lpstr>
      <vt:lpstr>Routines vs. Habits</vt:lpstr>
      <vt:lpstr>How do we adopt a beneficial habit?  Hand Washing </vt:lpstr>
      <vt:lpstr>Habit Loop</vt:lpstr>
      <vt:lpstr>Habit Loop</vt:lpstr>
      <vt:lpstr>Habit Loop</vt:lpstr>
      <vt:lpstr>Breaking Habits</vt:lpstr>
      <vt:lpstr>Adopting Habits</vt:lpstr>
      <vt:lpstr>Adopting a New Habit</vt:lpstr>
      <vt:lpstr>Questions</vt:lpstr>
      <vt:lpstr>PowerPoint Presentation</vt:lpstr>
      <vt:lpstr>Citation </vt:lpstr>
      <vt:lpstr>Citation, continue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Behavior Changes</dc:title>
  <dc:creator>Nedd Jacqueline</dc:creator>
  <cp:lastModifiedBy>Nedd Jacqueline</cp:lastModifiedBy>
  <cp:revision>22</cp:revision>
  <dcterms:created xsi:type="dcterms:W3CDTF">2024-01-22T01:34:10Z</dcterms:created>
  <dcterms:modified xsi:type="dcterms:W3CDTF">2024-01-31T04:59:59Z</dcterms:modified>
</cp:coreProperties>
</file>